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3"/>
  </p:notesMasterIdLst>
  <p:sldIdLst>
    <p:sldId id="256" r:id="rId2"/>
    <p:sldId id="288" r:id="rId3"/>
    <p:sldId id="278" r:id="rId4"/>
    <p:sldId id="279" r:id="rId5"/>
    <p:sldId id="280" r:id="rId6"/>
    <p:sldId id="281" r:id="rId7"/>
    <p:sldId id="282" r:id="rId8"/>
    <p:sldId id="283" r:id="rId9"/>
    <p:sldId id="286" r:id="rId10"/>
    <p:sldId id="290" r:id="rId11"/>
    <p:sldId id="284" r:id="rId12"/>
    <p:sldId id="285" r:id="rId13"/>
    <p:sldId id="291" r:id="rId14"/>
    <p:sldId id="289" r:id="rId15"/>
    <p:sldId id="259" r:id="rId16"/>
    <p:sldId id="260" r:id="rId17"/>
    <p:sldId id="262" r:id="rId18"/>
    <p:sldId id="261" r:id="rId19"/>
    <p:sldId id="266" r:id="rId20"/>
    <p:sldId id="269" r:id="rId21"/>
    <p:sldId id="267" r:id="rId22"/>
    <p:sldId id="270" r:id="rId23"/>
    <p:sldId id="271" r:id="rId24"/>
    <p:sldId id="272" r:id="rId25"/>
    <p:sldId id="275" r:id="rId26"/>
    <p:sldId id="277" r:id="rId27"/>
    <p:sldId id="293" r:id="rId28"/>
    <p:sldId id="295" r:id="rId29"/>
    <p:sldId id="296" r:id="rId30"/>
    <p:sldId id="292" r:id="rId31"/>
    <p:sldId id="29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3"/>
    <p:restoredTop sz="75850"/>
  </p:normalViewPr>
  <p:slideViewPr>
    <p:cSldViewPr snapToGrid="0">
      <p:cViewPr varScale="1">
        <p:scale>
          <a:sx n="95" d="100"/>
          <a:sy n="95" d="100"/>
        </p:scale>
        <p:origin x="1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0CB1A-2C71-4747-90BD-6D492E471485}" type="datetimeFigureOut">
              <a:rPr kumimoji="1" lang="zh-CN" altLang="en-US" smtClean="0"/>
              <a:t>2025/2/24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8DFC8-8B6E-EF43-9033-529A8674DFA4}" type="slidenum">
              <a:rPr kumimoji="1" lang="zh-CN" altLang="en-US" smtClean="0"/>
              <a:t>‹#›</a:t>
            </a:fld>
            <a:endParaRPr kumimoji="1" lang="zh-CN" altLang="en-US"/>
          </a:p>
        </p:txBody>
      </p:sp>
    </p:spTree>
    <p:extLst>
      <p:ext uri="{BB962C8B-B14F-4D97-AF65-F5344CB8AC3E}">
        <p14:creationId xmlns:p14="http://schemas.microsoft.com/office/powerpoint/2010/main" val="212123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000000"/>
                </a:solidFill>
                <a:effectLst/>
                <a:latin typeface="Segoe UI Web (West European)"/>
              </a:rPr>
              <a:t>人类基因组计划是一项规模庞大、组织良好、高度协作的国际努力，它产生了人类基因组的第一个序列和其他几个经过充分研究的生物体的序列。从</a:t>
            </a:r>
            <a:r>
              <a:rPr lang="en-US" altLang="zh-CN" b="0" i="0" u="none" strike="noStrike" dirty="0">
                <a:solidFill>
                  <a:srgbClr val="000000"/>
                </a:solidFill>
                <a:effectLst/>
                <a:latin typeface="Segoe UI Web (West European)"/>
              </a:rPr>
              <a:t>1990</a:t>
            </a:r>
            <a:r>
              <a:rPr lang="zh-CN" altLang="en-US" b="0" i="0" u="none" strike="noStrike" dirty="0">
                <a:solidFill>
                  <a:srgbClr val="000000"/>
                </a:solidFill>
                <a:effectLst/>
                <a:latin typeface="Segoe UI Web (West European)"/>
              </a:rPr>
              <a:t>年到</a:t>
            </a:r>
            <a:r>
              <a:rPr lang="en-US" altLang="zh-CN" b="0" i="0" u="none" strike="noStrike" dirty="0">
                <a:solidFill>
                  <a:srgbClr val="000000"/>
                </a:solidFill>
                <a:effectLst/>
                <a:latin typeface="Segoe UI Web (West European)"/>
              </a:rPr>
              <a:t>2003</a:t>
            </a:r>
            <a:r>
              <a:rPr lang="zh-CN" altLang="en-US" b="0" i="0" u="none" strike="noStrike" dirty="0">
                <a:solidFill>
                  <a:srgbClr val="000000"/>
                </a:solidFill>
                <a:effectLst/>
                <a:latin typeface="Segoe UI Web (West European)"/>
              </a:rPr>
              <a:t>年，它是人类历史上最雄心勃勃和最重要的科学努力之一。 美国国家科学院的一个特别委员会在</a:t>
            </a:r>
            <a:r>
              <a:rPr lang="en-US" altLang="zh-CN" b="0" i="0" u="none" strike="noStrike" dirty="0">
                <a:solidFill>
                  <a:srgbClr val="000000"/>
                </a:solidFill>
                <a:effectLst/>
                <a:latin typeface="Segoe UI Web (West European)"/>
              </a:rPr>
              <a:t>1988</a:t>
            </a:r>
            <a:r>
              <a:rPr lang="zh-CN" altLang="en-US" b="0" i="0" u="none" strike="noStrike" dirty="0">
                <a:solidFill>
                  <a:srgbClr val="000000"/>
                </a:solidFill>
                <a:effectLst/>
                <a:latin typeface="Segoe UI Web (West European)"/>
              </a:rPr>
              <a:t>年概述了人类基因组计划的最初目标，其中包括对整个人类基因组进行测序，以及几种精心挑选的非人类生物的基因组。 最终，生物清单包括大肠杆菌，面包酵母，果蝇，线虫和小鼠。该项目的建筑师和参与者希望由此产生的信息将开创生物医学研究的新时代，其目标和相关战略计划在整个项目中定期更新。 部分由于刻意关注技术开发，人类基因组计划最终超过了其最初的目标，到</a:t>
            </a:r>
            <a:r>
              <a:rPr lang="en-US" altLang="zh-CN" b="0" i="0" u="none" strike="noStrike" dirty="0">
                <a:solidFill>
                  <a:srgbClr val="000000"/>
                </a:solidFill>
                <a:effectLst/>
                <a:latin typeface="Segoe UI Web (West European)"/>
              </a:rPr>
              <a:t>2003</a:t>
            </a:r>
            <a:r>
              <a:rPr lang="zh-CN" altLang="en-US" b="0" i="0" u="none" strike="noStrike" dirty="0">
                <a:solidFill>
                  <a:srgbClr val="000000"/>
                </a:solidFill>
                <a:effectLst/>
                <a:latin typeface="Segoe UI Web (West European)"/>
              </a:rPr>
              <a:t>年完成，比原计划</a:t>
            </a:r>
            <a:r>
              <a:rPr lang="en-US" altLang="zh-CN" b="0" i="0" u="none" strike="noStrike" dirty="0">
                <a:solidFill>
                  <a:srgbClr val="000000"/>
                </a:solidFill>
                <a:effectLst/>
                <a:latin typeface="Segoe UI Web (West European)"/>
              </a:rPr>
              <a:t>2005</a:t>
            </a:r>
            <a:r>
              <a:rPr lang="zh-CN" altLang="en-US" b="0" i="0" u="none" strike="noStrike" dirty="0">
                <a:solidFill>
                  <a:srgbClr val="000000"/>
                </a:solidFill>
                <a:effectLst/>
                <a:latin typeface="Segoe UI Web (West European)"/>
              </a:rPr>
              <a:t>年完成的时间提前了两年。该项目的许多成就超出了科学家在</a:t>
            </a:r>
            <a:r>
              <a:rPr lang="en-US" altLang="zh-CN" b="0" i="0" u="none" strike="noStrike" dirty="0">
                <a:solidFill>
                  <a:srgbClr val="000000"/>
                </a:solidFill>
                <a:effectLst/>
                <a:latin typeface="Segoe UI Web (West European)"/>
              </a:rPr>
              <a:t>1988</a:t>
            </a:r>
            <a:r>
              <a:rPr lang="zh-CN" altLang="en-US" b="0" i="0" u="none" strike="noStrike" dirty="0">
                <a:solidFill>
                  <a:srgbClr val="000000"/>
                </a:solidFill>
                <a:effectLst/>
                <a:latin typeface="Segoe UI Web (West European)"/>
              </a:rPr>
              <a:t>年认为可能实现的成就。 人类基因组计划产生的人类基因组序列并非来自一个人。相反，它反映了多个人的拼凑，他们的身份被故意匿名以保护他们的隐私。 项目研究人员使用深思熟虑的过程来招募志愿者，获得他们的知情同意，并收集他们的血液样本。人类基因组计划产生的大部分人类基因组序列来自纽约布法罗的献血者</a:t>
            </a:r>
            <a:r>
              <a:rPr lang="en-US" altLang="zh-CN" b="0" i="0" u="none" strike="noStrike" dirty="0">
                <a:solidFill>
                  <a:srgbClr val="000000"/>
                </a:solidFill>
                <a:effectLst/>
                <a:latin typeface="Segoe UI Web (West European)"/>
              </a:rPr>
              <a:t>;</a:t>
            </a:r>
            <a:r>
              <a:rPr lang="zh-CN" altLang="en-US" b="0" i="0" u="none" strike="noStrike" dirty="0">
                <a:solidFill>
                  <a:srgbClr val="000000"/>
                </a:solidFill>
                <a:effectLst/>
                <a:latin typeface="Segoe UI Web (West European)"/>
              </a:rPr>
              <a:t>具体来说，</a:t>
            </a:r>
            <a:r>
              <a:rPr lang="en-US" altLang="zh-CN" b="0" i="0" u="none" strike="noStrike" dirty="0">
                <a:solidFill>
                  <a:srgbClr val="000000"/>
                </a:solidFill>
                <a:effectLst/>
                <a:latin typeface="Segoe UI Web (West European)"/>
              </a:rPr>
              <a:t>93%</a:t>
            </a:r>
            <a:r>
              <a:rPr lang="zh-CN" altLang="en-US" b="0" i="0" u="none" strike="noStrike" dirty="0">
                <a:solidFill>
                  <a:srgbClr val="000000"/>
                </a:solidFill>
                <a:effectLst/>
                <a:latin typeface="Segoe UI Web (West European)"/>
              </a:rPr>
              <a:t>来自</a:t>
            </a:r>
            <a:r>
              <a:rPr lang="en-US" altLang="zh-CN" b="0" i="0" u="none" strike="noStrike" dirty="0">
                <a:solidFill>
                  <a:srgbClr val="000000"/>
                </a:solidFill>
                <a:effectLst/>
                <a:latin typeface="Segoe UI Web (West European)"/>
              </a:rPr>
              <a:t>11</a:t>
            </a:r>
            <a:r>
              <a:rPr lang="zh-CN" altLang="en-US" b="0" i="0" u="none" strike="noStrike" dirty="0">
                <a:solidFill>
                  <a:srgbClr val="000000"/>
                </a:solidFill>
                <a:effectLst/>
                <a:latin typeface="Segoe UI Web (West European)"/>
              </a:rPr>
              <a:t>个捐助者，</a:t>
            </a:r>
            <a:r>
              <a:rPr lang="en-US" altLang="zh-CN" b="0" i="0" u="none" strike="noStrike" dirty="0">
                <a:solidFill>
                  <a:srgbClr val="000000"/>
                </a:solidFill>
                <a:effectLst/>
                <a:latin typeface="Segoe UI Web (West European)"/>
              </a:rPr>
              <a:t>70%</a:t>
            </a:r>
            <a:r>
              <a:rPr lang="zh-CN" altLang="en-US" b="0" i="0" u="none" strike="noStrike" dirty="0">
                <a:solidFill>
                  <a:srgbClr val="000000"/>
                </a:solidFill>
                <a:effectLst/>
                <a:latin typeface="Segoe UI Web (West European)"/>
              </a:rPr>
              <a:t>来自一个捐助者。</a:t>
            </a:r>
            <a:endParaRPr kumimoji="1" lang="zh-CN" altLang="en-US" dirty="0"/>
          </a:p>
        </p:txBody>
      </p:sp>
      <p:sp>
        <p:nvSpPr>
          <p:cNvPr id="4" name="灯片编号占位符 3"/>
          <p:cNvSpPr>
            <a:spLocks noGrp="1"/>
          </p:cNvSpPr>
          <p:nvPr>
            <p:ph type="sldNum" sz="quarter" idx="5"/>
          </p:nvPr>
        </p:nvSpPr>
        <p:spPr/>
        <p:txBody>
          <a:bodyPr/>
          <a:lstStyle/>
          <a:p>
            <a:fld id="{0F98DFC8-8B6E-EF43-9033-529A8674DFA4}" type="slidenum">
              <a:rPr kumimoji="1" lang="zh-CN" altLang="en-US" smtClean="0"/>
              <a:t>3</a:t>
            </a:fld>
            <a:endParaRPr kumimoji="1" lang="zh-CN" altLang="en-US"/>
          </a:p>
        </p:txBody>
      </p:sp>
    </p:spTree>
    <p:extLst>
      <p:ext uri="{BB962C8B-B14F-4D97-AF65-F5344CB8AC3E}">
        <p14:creationId xmlns:p14="http://schemas.microsoft.com/office/powerpoint/2010/main" val="1209279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buFont typeface="Arial" panose="020B0604020202020204" pitchFamily="34" charset="0"/>
              <a:buChar char="•"/>
            </a:pPr>
            <a:r>
              <a:rPr lang="en-US" altLang="zh-CN" sz="2800" b="0" i="0" u="none" strike="noStrike" dirty="0">
                <a:solidFill>
                  <a:srgbClr val="000000"/>
                </a:solidFill>
                <a:effectLst/>
                <a:latin typeface="Segoe UI Web (West European)"/>
              </a:rPr>
              <a:t>HGP</a:t>
            </a:r>
            <a:r>
              <a:rPr lang="zh-CN" altLang="en-US" sz="2800" b="0" i="0" u="none" strike="noStrike" dirty="0">
                <a:solidFill>
                  <a:srgbClr val="000000"/>
                </a:solidFill>
                <a:effectLst/>
                <a:latin typeface="Segoe UI Web (West European)"/>
              </a:rPr>
              <a:t>目标：对整个人类基因组进行测序，并向世界免费提供数据。 ​ 这是第一次重大的全球合作，也是有史以来规模最大的生物研究项目，涉及全球研究所的数千名员工。 ​ 通过将基因组的不同部分分配给不同的研究小组，协调和 有效的方法，</a:t>
            </a:r>
            <a:r>
              <a:rPr lang="en-US" altLang="zh-CN" sz="2800" b="0" i="0" u="none" strike="noStrike" dirty="0">
                <a:solidFill>
                  <a:srgbClr val="000000"/>
                </a:solidFill>
                <a:effectLst/>
                <a:latin typeface="Segoe UI Web (West European)"/>
              </a:rPr>
              <a:t>HGP</a:t>
            </a:r>
            <a:r>
              <a:rPr lang="zh-CN" altLang="en-US" sz="2800" b="0" i="0" u="none" strike="noStrike" dirty="0">
                <a:solidFill>
                  <a:srgbClr val="000000"/>
                </a:solidFill>
                <a:effectLst/>
                <a:latin typeface="Segoe UI Web (West European)"/>
              </a:rPr>
              <a:t>研究人员能够克服这一挑战。 如果没有数千名研究人员的国际联盟的专门参与，人类基因组计划不可能如此迅速有效地完成。在美国，研究人员由能源部和美国国立卫生研究院资助，后者于</a:t>
            </a:r>
            <a:r>
              <a:rPr lang="en-US" altLang="zh-CN" sz="2800" b="0" i="0" u="none" strike="noStrike" dirty="0">
                <a:solidFill>
                  <a:srgbClr val="000000"/>
                </a:solidFill>
                <a:effectLst/>
                <a:latin typeface="Segoe UI Web (West European)"/>
              </a:rPr>
              <a:t>1988</a:t>
            </a:r>
            <a:r>
              <a:rPr lang="zh-CN" altLang="en-US" sz="2800" b="0" i="0" u="none" strike="noStrike" dirty="0">
                <a:solidFill>
                  <a:srgbClr val="000000"/>
                </a:solidFill>
                <a:effectLst/>
                <a:latin typeface="Segoe UI Web (West European)"/>
              </a:rPr>
              <a:t>年创建了人类基因组研究办公室（后来在</a:t>
            </a:r>
            <a:r>
              <a:rPr lang="en-US" altLang="zh-CN" sz="2800" b="0" i="0" u="none" strike="noStrike" dirty="0">
                <a:solidFill>
                  <a:srgbClr val="000000"/>
                </a:solidFill>
                <a:effectLst/>
                <a:latin typeface="Segoe UI Web (West European)"/>
              </a:rPr>
              <a:t>1990</a:t>
            </a:r>
            <a:r>
              <a:rPr lang="zh-CN" altLang="en-US" sz="2800" b="0" i="0" u="none" strike="noStrike" dirty="0">
                <a:solidFill>
                  <a:srgbClr val="000000"/>
                </a:solidFill>
                <a:effectLst/>
                <a:latin typeface="Segoe UI Web (West European)"/>
              </a:rPr>
              <a:t>年更名为国家人类基因组研究中心，然后在</a:t>
            </a:r>
            <a:r>
              <a:rPr lang="en-US" altLang="zh-CN" sz="2800" b="0" i="0" u="none" strike="noStrike" dirty="0">
                <a:solidFill>
                  <a:srgbClr val="000000"/>
                </a:solidFill>
                <a:effectLst/>
                <a:latin typeface="Segoe UI Web (West European)"/>
              </a:rPr>
              <a:t>1997</a:t>
            </a:r>
            <a:r>
              <a:rPr lang="zh-CN" altLang="en-US" sz="2800" b="0" i="0" u="none" strike="noStrike" dirty="0">
                <a:solidFill>
                  <a:srgbClr val="000000"/>
                </a:solidFill>
                <a:effectLst/>
                <a:latin typeface="Segoe UI Web (West European)"/>
              </a:rPr>
              <a:t>年更名为国家人类基因组研究所）。 人类基因组测序涉及来自美国，英国，法国，德国，日本和中国的</a:t>
            </a:r>
            <a:r>
              <a:rPr lang="en-US" altLang="zh-CN" sz="2800" b="0" i="0" u="none" strike="noStrike" dirty="0">
                <a:solidFill>
                  <a:srgbClr val="000000"/>
                </a:solidFill>
                <a:effectLst/>
                <a:latin typeface="Segoe UI Web (West European)"/>
              </a:rPr>
              <a:t>20</a:t>
            </a:r>
            <a:r>
              <a:rPr lang="zh-CN" altLang="en-US" sz="2800" b="0" i="0" u="none" strike="noStrike" dirty="0">
                <a:solidFill>
                  <a:srgbClr val="000000"/>
                </a:solidFill>
                <a:effectLst/>
                <a:latin typeface="Segoe UI Web (West European)"/>
              </a:rPr>
              <a:t>所独立大学和研究中心的研究人员。这些国家的小组被称为国际人类基因组测序联盟。 </a:t>
            </a:r>
            <a:br>
              <a:rPr lang="zh-CN" altLang="en-US" sz="2800" b="0" i="0" u="none" strike="noStrike" dirty="0">
                <a:solidFill>
                  <a:srgbClr val="000000"/>
                </a:solidFill>
                <a:effectLst/>
                <a:latin typeface="Segoe UI Web (West European)"/>
              </a:rPr>
            </a:br>
            <a:r>
              <a:rPr lang="zh-CN" altLang="en-US" sz="2800" b="0" i="0" u="none" strike="noStrike" dirty="0">
                <a:solidFill>
                  <a:srgbClr val="000000"/>
                </a:solidFill>
                <a:effectLst/>
                <a:latin typeface="Segoe UI Web (West European)"/>
              </a:rPr>
              <a:t>来自六个不同国家的</a:t>
            </a:r>
            <a:r>
              <a:rPr lang="en-US" altLang="zh-CN" sz="2800" b="0" i="0" u="none" strike="noStrike" dirty="0">
                <a:solidFill>
                  <a:srgbClr val="000000"/>
                </a:solidFill>
                <a:effectLst/>
                <a:latin typeface="Segoe UI Web (West European)"/>
              </a:rPr>
              <a:t>20</a:t>
            </a:r>
            <a:r>
              <a:rPr lang="zh-CN" altLang="en-US" sz="2800" b="0" i="0" u="none" strike="noStrike" dirty="0">
                <a:solidFill>
                  <a:srgbClr val="000000"/>
                </a:solidFill>
                <a:effectLst/>
                <a:latin typeface="Segoe UI Web (West European)"/>
              </a:rPr>
              <a:t>个研究所 （中国、法国、德国、日本、英国和美国）</a:t>
            </a:r>
            <a:endParaRPr lang="en-US" altLang="zh-CN" sz="1800" b="0" i="0" u="none" strike="noStrike"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0F98DFC8-8B6E-EF43-9033-529A8674DFA4}" type="slidenum">
              <a:rPr kumimoji="1" lang="zh-CN" altLang="en-US" smtClean="0"/>
              <a:t>4</a:t>
            </a:fld>
            <a:endParaRPr kumimoji="1" lang="zh-CN" altLang="en-US"/>
          </a:p>
        </p:txBody>
      </p:sp>
    </p:spTree>
    <p:extLst>
      <p:ext uri="{BB962C8B-B14F-4D97-AF65-F5344CB8AC3E}">
        <p14:creationId xmlns:p14="http://schemas.microsoft.com/office/powerpoint/2010/main" val="86558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98DFC8-8B6E-EF43-9033-529A8674DFA4}" type="slidenum">
              <a:rPr kumimoji="1" lang="zh-CN" altLang="en-US" smtClean="0"/>
              <a:t>9</a:t>
            </a:fld>
            <a:endParaRPr kumimoji="1" lang="zh-CN" altLang="en-US"/>
          </a:p>
        </p:txBody>
      </p:sp>
    </p:spTree>
    <p:extLst>
      <p:ext uri="{BB962C8B-B14F-4D97-AF65-F5344CB8AC3E}">
        <p14:creationId xmlns:p14="http://schemas.microsoft.com/office/powerpoint/2010/main" val="385173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2/24/25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94740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3059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2703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3128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2987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09131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7863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975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660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0890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2/24/25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9559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lang="en-US" sz="900" kern="1200" cap="all" spc="9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2/24/25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lang="en-US" sz="900" kern="1200" cap="none" spc="9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lIns="109728" tIns="109728" rIns="109728" bIns="9144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17120201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05000"/>
        </a:lnSpc>
        <a:spcBef>
          <a:spcPct val="0"/>
        </a:spcBef>
        <a:buNone/>
        <a:defRPr sz="4400" kern="1200" spc="13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accent5"/>
        </a:buClr>
        <a:buFont typeface="Avenir Next LT Pro" panose="020B0504020202020204" pitchFamily="34" charset="0"/>
        <a:buChar char="+"/>
        <a:defRPr sz="2800" kern="1200" spc="7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400" kern="1200" spc="7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000" kern="1200" spc="7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7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7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1" name="Rectangle 6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549E60A2-F3FE-382F-D766-07AE7FE66788}"/>
              </a:ext>
            </a:extLst>
          </p:cNvPr>
          <p:cNvPicPr>
            <a:picLocks noChangeAspect="1"/>
          </p:cNvPicPr>
          <p:nvPr/>
        </p:nvPicPr>
        <p:blipFill rotWithShape="1">
          <a:blip r:embed="rId2">
            <a:alphaModFix/>
          </a:blip>
          <a:srcRect t="29684" r="-1" b="-1"/>
          <a:stretch/>
        </p:blipFill>
        <p:spPr>
          <a:xfrm>
            <a:off x="20" y="10"/>
            <a:ext cx="12188932" cy="6856614"/>
          </a:xfrm>
          <a:prstGeom prst="rect">
            <a:avLst/>
          </a:prstGeom>
        </p:spPr>
      </p:pic>
      <p:sp>
        <p:nvSpPr>
          <p:cNvPr id="63" name="Rectangle 6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51959D0-C256-5EB2-A30D-48221CC0C683}"/>
              </a:ext>
            </a:extLst>
          </p:cNvPr>
          <p:cNvSpPr>
            <a:spLocks noGrp="1"/>
          </p:cNvSpPr>
          <p:nvPr>
            <p:ph type="ctrTitle"/>
          </p:nvPr>
        </p:nvSpPr>
        <p:spPr>
          <a:xfrm>
            <a:off x="1005654" y="565846"/>
            <a:ext cx="4958128" cy="3755144"/>
          </a:xfrm>
        </p:spPr>
        <p:txBody>
          <a:bodyPr anchor="b">
            <a:normAutofit/>
          </a:bodyPr>
          <a:lstStyle/>
          <a:p>
            <a:pPr algn="l"/>
            <a:r>
              <a:rPr lang="en-US" altLang="zh-CN" sz="5000" b="1" dirty="0">
                <a:solidFill>
                  <a:srgbClr val="FFFFFF"/>
                </a:solidFill>
                <a:latin typeface="Arial Black" panose="020B0604020202020204" pitchFamily="34" charset="0"/>
                <a:ea typeface="宋体" panose="02010600030101010101" pitchFamily="2" charset="-122"/>
              </a:rPr>
              <a:t>SEQUENCE ALIGNMENT</a:t>
            </a:r>
            <a:endParaRPr kumimoji="1" lang="zh-CN" altLang="en-US" sz="5000" dirty="0">
              <a:solidFill>
                <a:srgbClr val="FFFFFF"/>
              </a:solidFill>
            </a:endParaRPr>
          </a:p>
        </p:txBody>
      </p:sp>
      <p:sp>
        <p:nvSpPr>
          <p:cNvPr id="3" name="副标题 2">
            <a:extLst>
              <a:ext uri="{FF2B5EF4-FFF2-40B4-BE49-F238E27FC236}">
                <a16:creationId xmlns:a16="http://schemas.microsoft.com/office/drawing/2014/main" id="{5A34F27D-5099-EB7D-639E-E2D4DC0F7B66}"/>
              </a:ext>
            </a:extLst>
          </p:cNvPr>
          <p:cNvSpPr>
            <a:spLocks noGrp="1"/>
          </p:cNvSpPr>
          <p:nvPr>
            <p:ph type="subTitle" idx="1"/>
          </p:nvPr>
        </p:nvSpPr>
        <p:spPr>
          <a:xfrm>
            <a:off x="1005654" y="4456143"/>
            <a:ext cx="4958128" cy="1765055"/>
          </a:xfrm>
        </p:spPr>
        <p:txBody>
          <a:bodyPr anchor="t">
            <a:normAutofit/>
          </a:bodyPr>
          <a:lstStyle/>
          <a:p>
            <a:pPr algn="l"/>
            <a:endParaRPr kumimoji="1" lang="zh-CN" altLang="en-US" sz="2200" dirty="0">
              <a:solidFill>
                <a:srgbClr val="FFFFFF"/>
              </a:solidFill>
            </a:endParaRPr>
          </a:p>
        </p:txBody>
      </p:sp>
      <p:grpSp>
        <p:nvGrpSpPr>
          <p:cNvPr id="6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6" name="Freeform: Shape 6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7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7" name="Freeform: Shape 7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6" name="Freeform: Shape 7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17792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A2B77-B9F6-6694-01F8-A6B26BAB10C3}"/>
              </a:ext>
            </a:extLst>
          </p:cNvPr>
          <p:cNvSpPr>
            <a:spLocks noGrp="1"/>
          </p:cNvSpPr>
          <p:nvPr>
            <p:ph type="title"/>
          </p:nvPr>
        </p:nvSpPr>
        <p:spPr/>
        <p:txBody>
          <a:bodyPr/>
          <a:lstStyle/>
          <a:p>
            <a:pPr algn="ctr"/>
            <a:r>
              <a:rPr lang="en-US" altLang="zh-CN" b="0" i="0" dirty="0">
                <a:solidFill>
                  <a:srgbClr val="292B2C"/>
                </a:solidFill>
                <a:effectLst/>
              </a:rPr>
              <a:t>Overlap </a:t>
            </a:r>
            <a:r>
              <a:rPr lang="en-US" altLang="zh-CN" sz="4400" kern="1200" dirty="0">
                <a:solidFill>
                  <a:schemeClr val="tx2"/>
                </a:solidFill>
                <a:ea typeface="+mj-ea"/>
                <a:cs typeface="+mj-cs"/>
              </a:rPr>
              <a:t>approach</a:t>
            </a:r>
            <a:br>
              <a:rPr lang="en-US" altLang="zh-CN" b="0" i="0" dirty="0">
                <a:solidFill>
                  <a:srgbClr val="292B2C"/>
                </a:solidFill>
                <a:effectLst/>
                <a:latin typeface="Atkinson Hyperlegible"/>
              </a:rPr>
            </a:br>
            <a:endParaRPr kumimoji="1" lang="zh-CN" altLang="en-US" dirty="0"/>
          </a:p>
        </p:txBody>
      </p:sp>
      <p:pic>
        <p:nvPicPr>
          <p:cNvPr id="4" name="图片 3">
            <a:extLst>
              <a:ext uri="{FF2B5EF4-FFF2-40B4-BE49-F238E27FC236}">
                <a16:creationId xmlns:a16="http://schemas.microsoft.com/office/drawing/2014/main" id="{7FD473DB-A95A-1EEC-37AE-50FC4AFA665C}"/>
              </a:ext>
            </a:extLst>
          </p:cNvPr>
          <p:cNvPicPr>
            <a:picLocks noChangeAspect="1"/>
          </p:cNvPicPr>
          <p:nvPr/>
        </p:nvPicPr>
        <p:blipFill>
          <a:blip r:embed="rId2"/>
          <a:stretch>
            <a:fillRect/>
          </a:stretch>
        </p:blipFill>
        <p:spPr>
          <a:xfrm>
            <a:off x="-81409" y="1933731"/>
            <a:ext cx="12273409" cy="3593354"/>
          </a:xfrm>
          <a:prstGeom prst="rect">
            <a:avLst/>
          </a:prstGeom>
        </p:spPr>
      </p:pic>
    </p:spTree>
    <p:extLst>
      <p:ext uri="{BB962C8B-B14F-4D97-AF65-F5344CB8AC3E}">
        <p14:creationId xmlns:p14="http://schemas.microsoft.com/office/powerpoint/2010/main" val="370375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C5277-0120-9B49-FE30-9A25D8960B25}"/>
              </a:ext>
            </a:extLst>
          </p:cNvPr>
          <p:cNvSpPr>
            <a:spLocks noGrp="1"/>
          </p:cNvSpPr>
          <p:nvPr>
            <p:ph type="title"/>
          </p:nvPr>
        </p:nvSpPr>
        <p:spPr/>
        <p:txBody>
          <a:bodyPr/>
          <a:lstStyle/>
          <a:p>
            <a:r>
              <a:rPr lang="en-US" altLang="zh-CN" sz="4000" b="1" dirty="0">
                <a:latin typeface="Century Gothic" panose="020B0502020202020204" pitchFamily="34" charset="0"/>
              </a:rPr>
              <a:t>Mapping</a:t>
            </a:r>
            <a:endParaRPr kumimoji="1" lang="zh-CN" altLang="en-US" sz="4000" b="1" dirty="0">
              <a:latin typeface="Century Gothic" panose="020B0502020202020204" pitchFamily="34" charset="0"/>
            </a:endParaRPr>
          </a:p>
        </p:txBody>
      </p:sp>
      <p:grpSp>
        <p:nvGrpSpPr>
          <p:cNvPr id="4" name="组合 3">
            <a:extLst>
              <a:ext uri="{FF2B5EF4-FFF2-40B4-BE49-F238E27FC236}">
                <a16:creationId xmlns:a16="http://schemas.microsoft.com/office/drawing/2014/main" id="{1DD367D4-515A-265A-242C-680DC82FD011}"/>
              </a:ext>
            </a:extLst>
          </p:cNvPr>
          <p:cNvGrpSpPr/>
          <p:nvPr/>
        </p:nvGrpSpPr>
        <p:grpSpPr>
          <a:xfrm>
            <a:off x="620719" y="4214336"/>
            <a:ext cx="10613036" cy="1997811"/>
            <a:chOff x="411480" y="1828800"/>
            <a:chExt cx="8290560" cy="1200150"/>
          </a:xfrm>
        </p:grpSpPr>
        <p:sp>
          <p:nvSpPr>
            <p:cNvPr id="5" name="Subtitle 2">
              <a:extLst>
                <a:ext uri="{FF2B5EF4-FFF2-40B4-BE49-F238E27FC236}">
                  <a16:creationId xmlns:a16="http://schemas.microsoft.com/office/drawing/2014/main" id="{3C9F9FE4-964D-16BB-8311-9FC65A0B4161}"/>
                </a:ext>
              </a:extLst>
            </p:cNvPr>
            <p:cNvSpPr txBox="1">
              <a:spLocks/>
            </p:cNvSpPr>
            <p:nvPr/>
          </p:nvSpPr>
          <p:spPr>
            <a:xfrm>
              <a:off x="3581400" y="18288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ATTGTTCCCACAGACCG</a:t>
              </a:r>
            </a:p>
          </p:txBody>
        </p:sp>
        <p:sp>
          <p:nvSpPr>
            <p:cNvPr id="6" name="Subtitle 2">
              <a:extLst>
                <a:ext uri="{FF2B5EF4-FFF2-40B4-BE49-F238E27FC236}">
                  <a16:creationId xmlns:a16="http://schemas.microsoft.com/office/drawing/2014/main" id="{4BE40A49-4C7D-8A2F-164B-BDEE1739DEB1}"/>
                </a:ext>
              </a:extLst>
            </p:cNvPr>
            <p:cNvSpPr txBox="1">
              <a:spLocks/>
            </p:cNvSpPr>
            <p:nvPr/>
          </p:nvSpPr>
          <p:spPr>
            <a:xfrm>
              <a:off x="2487168" y="20002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CGGCGAAGCATTGTTCC</a:t>
              </a:r>
            </a:p>
          </p:txBody>
        </p:sp>
        <p:sp>
          <p:nvSpPr>
            <p:cNvPr id="7" name="Subtitle 2">
              <a:extLst>
                <a:ext uri="{FF2B5EF4-FFF2-40B4-BE49-F238E27FC236}">
                  <a16:creationId xmlns:a16="http://schemas.microsoft.com/office/drawing/2014/main" id="{B4D91B86-5D8E-5627-28C8-14396025B132}"/>
                </a:ext>
              </a:extLst>
            </p:cNvPr>
            <p:cNvSpPr txBox="1">
              <a:spLocks/>
            </p:cNvSpPr>
            <p:nvPr/>
          </p:nvSpPr>
          <p:spPr>
            <a:xfrm>
              <a:off x="5166360" y="20002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ACCGTGTTTTCCGACCG</a:t>
              </a:r>
            </a:p>
          </p:txBody>
        </p:sp>
        <p:sp>
          <p:nvSpPr>
            <p:cNvPr id="8" name="Subtitle 2">
              <a:extLst>
                <a:ext uri="{FF2B5EF4-FFF2-40B4-BE49-F238E27FC236}">
                  <a16:creationId xmlns:a16="http://schemas.microsoft.com/office/drawing/2014/main" id="{426FF8BD-DDB0-9CE5-C26F-46CD260FDB50}"/>
                </a:ext>
              </a:extLst>
            </p:cNvPr>
            <p:cNvSpPr txBox="1">
              <a:spLocks/>
            </p:cNvSpPr>
            <p:nvPr/>
          </p:nvSpPr>
          <p:spPr>
            <a:xfrm>
              <a:off x="6025896" y="21717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TTTCCGACCGAAATGGC</a:t>
              </a:r>
            </a:p>
          </p:txBody>
        </p:sp>
        <p:sp>
          <p:nvSpPr>
            <p:cNvPr id="9" name="Subtitle 2">
              <a:extLst>
                <a:ext uri="{FF2B5EF4-FFF2-40B4-BE49-F238E27FC236}">
                  <a16:creationId xmlns:a16="http://schemas.microsoft.com/office/drawing/2014/main" id="{DDE93189-55EF-C65E-E1FA-78AAFCD3E1B1}"/>
                </a:ext>
              </a:extLst>
            </p:cNvPr>
            <p:cNvSpPr txBox="1">
              <a:spLocks/>
            </p:cNvSpPr>
            <p:nvPr/>
          </p:nvSpPr>
          <p:spPr>
            <a:xfrm>
              <a:off x="3703320" y="21717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TTGTTCCCACAGACCGTG</a:t>
              </a:r>
            </a:p>
          </p:txBody>
        </p:sp>
        <p:sp>
          <p:nvSpPr>
            <p:cNvPr id="10" name="Subtitle 2">
              <a:extLst>
                <a:ext uri="{FF2B5EF4-FFF2-40B4-BE49-F238E27FC236}">
                  <a16:creationId xmlns:a16="http://schemas.microsoft.com/office/drawing/2014/main" id="{E1FAC199-C819-4C59-6D36-A37A3B85A655}"/>
                </a:ext>
              </a:extLst>
            </p:cNvPr>
            <p:cNvSpPr txBox="1">
              <a:spLocks/>
            </p:cNvSpPr>
            <p:nvPr/>
          </p:nvSpPr>
          <p:spPr>
            <a:xfrm>
              <a:off x="1271016" y="21717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a:t>
              </a:r>
              <a:r>
                <a:rPr lang="en-US" sz="1600" cap="all" dirty="0">
                  <a:solidFill>
                    <a:srgbClr val="FF0000"/>
                  </a:solidFill>
                  <a:latin typeface="Courier"/>
                </a:rPr>
                <a:t>G</a:t>
              </a:r>
              <a:r>
                <a:rPr lang="en-US" sz="1600" cap="all" dirty="0">
                  <a:solidFill>
                    <a:srgbClr val="0000FF"/>
                  </a:solidFill>
                  <a:latin typeface="Courier"/>
                </a:rPr>
                <a:t>CTCGATGCCGGCGAAG</a:t>
              </a:r>
            </a:p>
          </p:txBody>
        </p:sp>
        <p:sp>
          <p:nvSpPr>
            <p:cNvPr id="11" name="Subtitle 2">
              <a:extLst>
                <a:ext uri="{FF2B5EF4-FFF2-40B4-BE49-F238E27FC236}">
                  <a16:creationId xmlns:a16="http://schemas.microsoft.com/office/drawing/2014/main" id="{41828F39-2AAE-D35F-490F-22F60DA23F2A}"/>
                </a:ext>
              </a:extLst>
            </p:cNvPr>
            <p:cNvSpPr txBox="1">
              <a:spLocks/>
            </p:cNvSpPr>
            <p:nvPr/>
          </p:nvSpPr>
          <p:spPr>
            <a:xfrm>
              <a:off x="2002536" y="234315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ATGCCGGCGAAGCATTGT</a:t>
              </a:r>
            </a:p>
          </p:txBody>
        </p:sp>
        <p:sp>
          <p:nvSpPr>
            <p:cNvPr id="12" name="Subtitle 2">
              <a:extLst>
                <a:ext uri="{FF2B5EF4-FFF2-40B4-BE49-F238E27FC236}">
                  <a16:creationId xmlns:a16="http://schemas.microsoft.com/office/drawing/2014/main" id="{DC0C799E-D3C8-B17E-2145-B590519914B6}"/>
                </a:ext>
              </a:extLst>
            </p:cNvPr>
            <p:cNvSpPr txBox="1">
              <a:spLocks/>
            </p:cNvSpPr>
            <p:nvPr/>
          </p:nvSpPr>
          <p:spPr>
            <a:xfrm>
              <a:off x="411480" y="25146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TAATGCGACCTCGATGCC</a:t>
              </a:r>
            </a:p>
          </p:txBody>
        </p:sp>
        <p:sp>
          <p:nvSpPr>
            <p:cNvPr id="13" name="Subtitle 2">
              <a:extLst>
                <a:ext uri="{FF2B5EF4-FFF2-40B4-BE49-F238E27FC236}">
                  <a16:creationId xmlns:a16="http://schemas.microsoft.com/office/drawing/2014/main" id="{18DFD897-8E13-2D46-211B-B416D0A58368}"/>
                </a:ext>
              </a:extLst>
            </p:cNvPr>
            <p:cNvSpPr txBox="1">
              <a:spLocks/>
            </p:cNvSpPr>
            <p:nvPr/>
          </p:nvSpPr>
          <p:spPr>
            <a:xfrm>
              <a:off x="4681728" y="234315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ACAGACCGTGTTT</a:t>
              </a:r>
              <a:r>
                <a:rPr lang="en-US" sz="1600" cap="all" dirty="0">
                  <a:solidFill>
                    <a:srgbClr val="FF0000"/>
                  </a:solidFill>
                  <a:latin typeface="Courier"/>
                </a:rPr>
                <a:t>C</a:t>
              </a:r>
              <a:r>
                <a:rPr lang="en-US" sz="1600" cap="all" dirty="0">
                  <a:solidFill>
                    <a:srgbClr val="0000FF"/>
                  </a:solidFill>
                  <a:latin typeface="Courier"/>
                </a:rPr>
                <a:t>CCGA</a:t>
              </a:r>
            </a:p>
          </p:txBody>
        </p:sp>
        <p:sp>
          <p:nvSpPr>
            <p:cNvPr id="14" name="Subtitle 2">
              <a:extLst>
                <a:ext uri="{FF2B5EF4-FFF2-40B4-BE49-F238E27FC236}">
                  <a16:creationId xmlns:a16="http://schemas.microsoft.com/office/drawing/2014/main" id="{101A2B93-DAC1-0D4B-5EC0-B064C57823F8}"/>
                </a:ext>
              </a:extLst>
            </p:cNvPr>
            <p:cNvSpPr txBox="1">
              <a:spLocks/>
            </p:cNvSpPr>
            <p:nvPr/>
          </p:nvSpPr>
          <p:spPr>
            <a:xfrm>
              <a:off x="3099816" y="25146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AAGCATTGTTCCCACAG</a:t>
              </a:r>
            </a:p>
          </p:txBody>
        </p:sp>
        <p:sp>
          <p:nvSpPr>
            <p:cNvPr id="15" name="Subtitle 2">
              <a:extLst>
                <a:ext uri="{FF2B5EF4-FFF2-40B4-BE49-F238E27FC236}">
                  <a16:creationId xmlns:a16="http://schemas.microsoft.com/office/drawing/2014/main" id="{9A53209F-7CF2-57F8-63E3-9A14613B64D8}"/>
                </a:ext>
              </a:extLst>
            </p:cNvPr>
            <p:cNvSpPr txBox="1">
              <a:spLocks/>
            </p:cNvSpPr>
            <p:nvPr/>
          </p:nvSpPr>
          <p:spPr>
            <a:xfrm>
              <a:off x="5660136" y="25146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TGTTTTCCGACCGAAAT</a:t>
              </a:r>
            </a:p>
          </p:txBody>
        </p:sp>
        <p:sp>
          <p:nvSpPr>
            <p:cNvPr id="16" name="Subtitle 2">
              <a:extLst>
                <a:ext uri="{FF2B5EF4-FFF2-40B4-BE49-F238E27FC236}">
                  <a16:creationId xmlns:a16="http://schemas.microsoft.com/office/drawing/2014/main" id="{4AE6F6D3-BA2F-3450-752F-128606D8EE88}"/>
                </a:ext>
              </a:extLst>
            </p:cNvPr>
            <p:cNvSpPr txBox="1">
              <a:spLocks/>
            </p:cNvSpPr>
            <p:nvPr/>
          </p:nvSpPr>
          <p:spPr>
            <a:xfrm>
              <a:off x="6400800" y="26860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CCGACCGAAATGGCTCC</a:t>
              </a:r>
            </a:p>
          </p:txBody>
        </p:sp>
        <p:sp>
          <p:nvSpPr>
            <p:cNvPr id="17" name="Subtitle 2">
              <a:extLst>
                <a:ext uri="{FF2B5EF4-FFF2-40B4-BE49-F238E27FC236}">
                  <a16:creationId xmlns:a16="http://schemas.microsoft.com/office/drawing/2014/main" id="{3891B49E-EE95-29C6-65BD-325D7A10AAFC}"/>
                </a:ext>
              </a:extLst>
            </p:cNvPr>
            <p:cNvSpPr txBox="1">
              <a:spLocks/>
            </p:cNvSpPr>
            <p:nvPr/>
          </p:nvSpPr>
          <p:spPr>
            <a:xfrm>
              <a:off x="2121408" y="2679192"/>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TGCCGGCGAAGC</a:t>
              </a:r>
              <a:r>
                <a:rPr lang="en-US" sz="1600" cap="all" dirty="0">
                  <a:solidFill>
                    <a:srgbClr val="FF0000"/>
                  </a:solidFill>
                  <a:latin typeface="Courier"/>
                </a:rPr>
                <a:t>C</a:t>
              </a:r>
              <a:r>
                <a:rPr lang="en-US" sz="1600" cap="all" dirty="0">
                  <a:solidFill>
                    <a:srgbClr val="0000FF"/>
                  </a:solidFill>
                  <a:latin typeface="Courier"/>
                </a:rPr>
                <a:t>TTGT</a:t>
              </a:r>
            </a:p>
          </p:txBody>
        </p:sp>
      </p:grpSp>
      <p:sp>
        <p:nvSpPr>
          <p:cNvPr id="18" name="Subtitle 2">
            <a:extLst>
              <a:ext uri="{FF2B5EF4-FFF2-40B4-BE49-F238E27FC236}">
                <a16:creationId xmlns:a16="http://schemas.microsoft.com/office/drawing/2014/main" id="{D979DE12-6CDB-26B8-B1BA-4EDFFB948A67}"/>
              </a:ext>
            </a:extLst>
          </p:cNvPr>
          <p:cNvSpPr txBox="1">
            <a:spLocks/>
          </p:cNvSpPr>
          <p:nvPr/>
        </p:nvSpPr>
        <p:spPr>
          <a:xfrm>
            <a:off x="0" y="1740113"/>
            <a:ext cx="12666689" cy="793226"/>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2400" cap="all" dirty="0">
                <a:solidFill>
                  <a:srgbClr val="20C01B"/>
                </a:solidFill>
                <a:latin typeface="Courier"/>
              </a:rPr>
              <a:t>TAATGCGACCTCGATGCCGGCGAAGCATTGTTCCCACAGACCGTGTTTTCCGACCGAAATGGCTCC</a:t>
            </a:r>
          </a:p>
        </p:txBody>
      </p:sp>
      <p:sp>
        <p:nvSpPr>
          <p:cNvPr id="19" name="TextBox 5">
            <a:extLst>
              <a:ext uri="{FF2B5EF4-FFF2-40B4-BE49-F238E27FC236}">
                <a16:creationId xmlns:a16="http://schemas.microsoft.com/office/drawing/2014/main" id="{7B79FDC3-A02C-7877-1BEA-34BD0B151555}"/>
              </a:ext>
            </a:extLst>
          </p:cNvPr>
          <p:cNvSpPr txBox="1"/>
          <p:nvPr/>
        </p:nvSpPr>
        <p:spPr>
          <a:xfrm>
            <a:off x="4699113" y="2874092"/>
            <a:ext cx="2543389" cy="769441"/>
          </a:xfrm>
          <a:prstGeom prst="rect">
            <a:avLst/>
          </a:prstGeom>
          <a:noFill/>
        </p:spPr>
        <p:txBody>
          <a:bodyPr wrap="none" rtlCol="0">
            <a:spAutoFit/>
          </a:bodyPr>
          <a:lstStyle/>
          <a:p>
            <a:r>
              <a:rPr lang="en-US" sz="4400" dirty="0">
                <a:solidFill>
                  <a:srgbClr val="FF0000"/>
                </a:solidFill>
              </a:rPr>
              <a:t>Compare</a:t>
            </a:r>
          </a:p>
        </p:txBody>
      </p:sp>
    </p:spTree>
    <p:extLst>
      <p:ext uri="{BB962C8B-B14F-4D97-AF65-F5344CB8AC3E}">
        <p14:creationId xmlns:p14="http://schemas.microsoft.com/office/powerpoint/2010/main" val="24750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9"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0"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1"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5"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6" name="Top left">
            <a:extLst>
              <a:ext uri="{FF2B5EF4-FFF2-40B4-BE49-F238E27FC236}">
                <a16:creationId xmlns:a16="http://schemas.microsoft.com/office/drawing/2014/main" id="{3DF7CE3A-5BDC-4E10-9388-4C79AC102A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27EE8754-F2D6-4612-9200-7AFC134C9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241339C3-F988-4CF6-BDF8-4BA05CB8D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08138096-B969-482E-A58F-BD9CB0BBC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0FC54DBC-FFE9-4D1A-A444-F4C7E392D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6829F8B6-CF1D-4661-853E-7075100EA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7854BC5D-2232-41F5-98C2-3AC5EBFB8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8892BEF-2479-47E3-BB9B-50C3BEEC5C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2A44A0DB-BE5F-4000-9544-5623F83A1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标题 1">
            <a:extLst>
              <a:ext uri="{FF2B5EF4-FFF2-40B4-BE49-F238E27FC236}">
                <a16:creationId xmlns:a16="http://schemas.microsoft.com/office/drawing/2014/main" id="{35991397-7A33-2F04-54CA-6B1DEEAFE611}"/>
              </a:ext>
            </a:extLst>
          </p:cNvPr>
          <p:cNvSpPr>
            <a:spLocks noGrp="1"/>
          </p:cNvSpPr>
          <p:nvPr>
            <p:ph type="title"/>
          </p:nvPr>
        </p:nvSpPr>
        <p:spPr>
          <a:xfrm>
            <a:off x="399698" y="51453"/>
            <a:ext cx="11656357" cy="1445122"/>
          </a:xfrm>
        </p:spPr>
        <p:txBody>
          <a:bodyPr vert="horz" lIns="91440" tIns="45720" rIns="91440" bIns="45720" rtlCol="0" anchor="b">
            <a:normAutofit/>
          </a:bodyPr>
          <a:lstStyle/>
          <a:p>
            <a:pPr>
              <a:lnSpc>
                <a:spcPct val="100000"/>
              </a:lnSpc>
            </a:pPr>
            <a:r>
              <a:rPr lang="en-US" altLang="zh-CN" sz="5400" kern="1200" dirty="0">
                <a:solidFill>
                  <a:schemeClr val="tx2"/>
                </a:solidFill>
                <a:latin typeface="+mj-lt"/>
                <a:ea typeface="+mj-ea"/>
                <a:cs typeface="+mj-cs"/>
              </a:rPr>
              <a:t>Mapping: Hash based approach</a:t>
            </a:r>
            <a:endParaRPr kumimoji="1" lang="en-US" altLang="zh-CN" sz="5400" kern="1200" dirty="0">
              <a:solidFill>
                <a:schemeClr val="tx2"/>
              </a:solidFill>
              <a:latin typeface="+mj-lt"/>
              <a:ea typeface="+mj-ea"/>
              <a:cs typeface="+mj-cs"/>
            </a:endParaRPr>
          </a:p>
        </p:txBody>
      </p:sp>
      <p:grpSp>
        <p:nvGrpSpPr>
          <p:cNvPr id="127" name="Cross">
            <a:extLst>
              <a:ext uri="{FF2B5EF4-FFF2-40B4-BE49-F238E27FC236}">
                <a16:creationId xmlns:a16="http://schemas.microsoft.com/office/drawing/2014/main" id="{B270D064-4AA8-4476-8B01-32F8176A48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3A8100D3-125D-4F8C-83B8-B5898B6F4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28" name="Straight Connector 50">
              <a:extLst>
                <a:ext uri="{FF2B5EF4-FFF2-40B4-BE49-F238E27FC236}">
                  <a16:creationId xmlns:a16="http://schemas.microsoft.com/office/drawing/2014/main" id="{4A2153A7-5195-4EFC-B16A-D5758F9674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图片 3">
            <a:extLst>
              <a:ext uri="{FF2B5EF4-FFF2-40B4-BE49-F238E27FC236}">
                <a16:creationId xmlns:a16="http://schemas.microsoft.com/office/drawing/2014/main" id="{10D319AA-F746-6508-220E-68BAA4C604C4}"/>
              </a:ext>
            </a:extLst>
          </p:cNvPr>
          <p:cNvPicPr>
            <a:picLocks noChangeAspect="1"/>
          </p:cNvPicPr>
          <p:nvPr/>
        </p:nvPicPr>
        <p:blipFill>
          <a:blip r:embed="rId2"/>
          <a:stretch>
            <a:fillRect/>
          </a:stretch>
        </p:blipFill>
        <p:spPr>
          <a:xfrm>
            <a:off x="838226" y="1896613"/>
            <a:ext cx="10779302" cy="4944446"/>
          </a:xfrm>
          <a:prstGeom prst="rect">
            <a:avLst/>
          </a:prstGeom>
        </p:spPr>
      </p:pic>
      <p:grpSp>
        <p:nvGrpSpPr>
          <p:cNvPr id="129" name="Bottom Right">
            <a:extLst>
              <a:ext uri="{FF2B5EF4-FFF2-40B4-BE49-F238E27FC236}">
                <a16:creationId xmlns:a16="http://schemas.microsoft.com/office/drawing/2014/main" id="{AB6237A3-9D32-467E-AA5A-14D052593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3F057400-8420-478E-8A2F-B58D45E0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0" name="Graphic 157">
              <a:extLst>
                <a:ext uri="{FF2B5EF4-FFF2-40B4-BE49-F238E27FC236}">
                  <a16:creationId xmlns:a16="http://schemas.microsoft.com/office/drawing/2014/main" id="{CC012467-B7B8-440A-8DAB-5EFF70FA5F2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00F8C8E4-FB02-4F5D-9DC9-A062442E4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8A40D7C3-FA31-4AF6-AD75-E54BF48E9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B128BB2D-104A-4CDF-8D53-D83ACBC8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EA3CCEA3-9A1A-408D-9344-64347FAFA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C8F56CD-A9BE-4A11-90D6-A0C38552E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20152681-AFB0-428A-B6D0-BC183F8C4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AD8FD39-79C9-4EA7-A00A-CDA13E009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9A2652E6-AEC0-4A6E-9E79-B09605219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302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5BC721-1278-5159-8180-C2861ED22239}"/>
              </a:ext>
            </a:extLst>
          </p:cNvPr>
          <p:cNvSpPr>
            <a:spLocks noGrp="1"/>
          </p:cNvSpPr>
          <p:nvPr>
            <p:ph type="title"/>
          </p:nvPr>
        </p:nvSpPr>
        <p:spPr/>
        <p:txBody>
          <a:bodyPr/>
          <a:lstStyle/>
          <a:p>
            <a:r>
              <a:rPr kumimoji="1" lang="en-US" altLang="zh-CN" dirty="0"/>
              <a:t>Limitation:</a:t>
            </a:r>
            <a:endParaRPr kumimoji="1" lang="zh-CN" altLang="en-US" dirty="0"/>
          </a:p>
        </p:txBody>
      </p:sp>
      <p:sp>
        <p:nvSpPr>
          <p:cNvPr id="3" name="内容占位符 2">
            <a:extLst>
              <a:ext uri="{FF2B5EF4-FFF2-40B4-BE49-F238E27FC236}">
                <a16:creationId xmlns:a16="http://schemas.microsoft.com/office/drawing/2014/main" id="{0FFB671A-F176-5870-519A-0414912FA20A}"/>
              </a:ext>
            </a:extLst>
          </p:cNvPr>
          <p:cNvSpPr>
            <a:spLocks noGrp="1"/>
          </p:cNvSpPr>
          <p:nvPr>
            <p:ph idx="1"/>
          </p:nvPr>
        </p:nvSpPr>
        <p:spPr/>
        <p:txBody>
          <a:bodyPr/>
          <a:lstStyle/>
          <a:p>
            <a:r>
              <a:rPr kumimoji="1" lang="en-US" altLang="zh-CN" dirty="0"/>
              <a:t>Require low error rate sequence.</a:t>
            </a:r>
          </a:p>
          <a:p>
            <a:endParaRPr kumimoji="1" lang="en-US" altLang="zh-CN" dirty="0"/>
          </a:p>
          <a:p>
            <a:r>
              <a:rPr kumimoji="1" lang="en-US" altLang="zh-CN" dirty="0"/>
              <a:t>Hard to deal with low-complexity sequence.</a:t>
            </a:r>
            <a:endParaRPr kumimoji="1" lang="zh-CN" altLang="en-US" dirty="0"/>
          </a:p>
        </p:txBody>
      </p:sp>
    </p:spTree>
    <p:extLst>
      <p:ext uri="{BB962C8B-B14F-4D97-AF65-F5344CB8AC3E}">
        <p14:creationId xmlns:p14="http://schemas.microsoft.com/office/powerpoint/2010/main" val="3324825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58CB8-E1FB-AC7F-C734-0A26351C14E5}"/>
              </a:ext>
            </a:extLst>
          </p:cNvPr>
          <p:cNvSpPr>
            <a:spLocks noGrp="1"/>
          </p:cNvSpPr>
          <p:nvPr>
            <p:ph type="title"/>
          </p:nvPr>
        </p:nvSpPr>
        <p:spPr/>
        <p:txBody>
          <a:bodyPr/>
          <a:lstStyle/>
          <a:p>
            <a:r>
              <a:rPr kumimoji="1" lang="en-US" altLang="zh-CN" dirty="0"/>
              <a:t>BLAST:</a:t>
            </a:r>
            <a:endParaRPr kumimoji="1" lang="zh-CN" altLang="en-US" dirty="0"/>
          </a:p>
        </p:txBody>
      </p:sp>
      <p:pic>
        <p:nvPicPr>
          <p:cNvPr id="4" name="图片 3">
            <a:extLst>
              <a:ext uri="{FF2B5EF4-FFF2-40B4-BE49-F238E27FC236}">
                <a16:creationId xmlns:a16="http://schemas.microsoft.com/office/drawing/2014/main" id="{74F69DAC-4A4C-E472-43E9-E952A4EB2AC9}"/>
              </a:ext>
            </a:extLst>
          </p:cNvPr>
          <p:cNvPicPr>
            <a:picLocks noChangeAspect="1"/>
          </p:cNvPicPr>
          <p:nvPr/>
        </p:nvPicPr>
        <p:blipFill>
          <a:blip r:embed="rId2"/>
          <a:stretch>
            <a:fillRect/>
          </a:stretch>
        </p:blipFill>
        <p:spPr>
          <a:xfrm>
            <a:off x="1718872" y="1803986"/>
            <a:ext cx="8754256" cy="4688889"/>
          </a:xfrm>
          <a:prstGeom prst="rect">
            <a:avLst/>
          </a:prstGeom>
        </p:spPr>
      </p:pic>
    </p:spTree>
    <p:extLst>
      <p:ext uri="{BB962C8B-B14F-4D97-AF65-F5344CB8AC3E}">
        <p14:creationId xmlns:p14="http://schemas.microsoft.com/office/powerpoint/2010/main" val="3005619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EF1CBC-82B1-77F7-3BB5-BAED390345A4}"/>
              </a:ext>
            </a:extLst>
          </p:cNvPr>
          <p:cNvSpPr>
            <a:spLocks noGrp="1"/>
          </p:cNvSpPr>
          <p:nvPr>
            <p:ph type="title"/>
          </p:nvPr>
        </p:nvSpPr>
        <p:spPr/>
        <p:txBody>
          <a:bodyPr/>
          <a:lstStyle/>
          <a:p>
            <a:r>
              <a:rPr lang="en-US" altLang="zh-CN" sz="4400" b="1" dirty="0">
                <a:solidFill>
                  <a:srgbClr val="006600"/>
                </a:solidFill>
                <a:ea typeface="宋体" panose="02010600030101010101" pitchFamily="2" charset="-122"/>
              </a:rPr>
              <a:t>Causes for sequence dissimilarity</a:t>
            </a:r>
            <a:endParaRPr kumimoji="1" lang="zh-CN" altLang="en-US" dirty="0"/>
          </a:p>
        </p:txBody>
      </p:sp>
      <p:sp>
        <p:nvSpPr>
          <p:cNvPr id="3" name="内容占位符 2">
            <a:extLst>
              <a:ext uri="{FF2B5EF4-FFF2-40B4-BE49-F238E27FC236}">
                <a16:creationId xmlns:a16="http://schemas.microsoft.com/office/drawing/2014/main" id="{59D8C2A5-C995-494C-3F6D-DE7C11B714F1}"/>
              </a:ext>
            </a:extLst>
          </p:cNvPr>
          <p:cNvSpPr>
            <a:spLocks noGrp="1"/>
          </p:cNvSpPr>
          <p:nvPr>
            <p:ph idx="1"/>
          </p:nvPr>
        </p:nvSpPr>
        <p:spPr/>
        <p:txBody>
          <a:bodyPr/>
          <a:lstStyle/>
          <a:p>
            <a:r>
              <a:rPr lang="en-US" altLang="zh-CN" sz="2800" b="1" dirty="0" err="1">
                <a:solidFill>
                  <a:srgbClr val="003300"/>
                </a:solidFill>
                <a:ea typeface="宋体" panose="02010600030101010101" pitchFamily="2" charset="-122"/>
              </a:rPr>
              <a:t>Subtitution</a:t>
            </a:r>
            <a:r>
              <a:rPr lang="en-US" altLang="zh-CN" sz="2800" dirty="0">
                <a:solidFill>
                  <a:srgbClr val="006600"/>
                </a:solidFill>
                <a:ea typeface="宋体" panose="02010600030101010101" pitchFamily="2" charset="-122"/>
              </a:rPr>
              <a:t>: 	A</a:t>
            </a:r>
            <a:r>
              <a:rPr lang="en-US" altLang="zh-CN" sz="2800" dirty="0">
                <a:solidFill>
                  <a:schemeClr val="accent2"/>
                </a:solidFill>
                <a:latin typeface="Arial Black" panose="020B0604020202020204" pitchFamily="34" charset="0"/>
                <a:ea typeface="宋体" panose="02010600030101010101" pitchFamily="2" charset="-122"/>
              </a:rPr>
              <a:t>T</a:t>
            </a:r>
            <a:r>
              <a:rPr lang="en-US" altLang="zh-CN" sz="2800" dirty="0">
                <a:solidFill>
                  <a:srgbClr val="006600"/>
                </a:solidFill>
                <a:ea typeface="宋体" panose="02010600030101010101" pitchFamily="2" charset="-122"/>
              </a:rPr>
              <a:t>A </a:t>
            </a:r>
            <a:r>
              <a:rPr lang="en-US" altLang="zh-CN" sz="2800" dirty="0">
                <a:solidFill>
                  <a:srgbClr val="006600"/>
                </a:solidFill>
                <a:ea typeface="宋体" panose="02010600030101010101" pitchFamily="2" charset="-122"/>
                <a:cs typeface="Arial" panose="020B0604020202020204" pitchFamily="34" charset="0"/>
              </a:rPr>
              <a:t>→</a:t>
            </a:r>
            <a:r>
              <a:rPr lang="en-US" altLang="zh-CN" sz="2800" dirty="0">
                <a:solidFill>
                  <a:srgbClr val="006600"/>
                </a:solidFill>
                <a:ea typeface="宋体" panose="02010600030101010101" pitchFamily="2" charset="-122"/>
              </a:rPr>
              <a:t> A</a:t>
            </a:r>
            <a:r>
              <a:rPr lang="en-US" altLang="zh-CN" sz="2800" dirty="0">
                <a:solidFill>
                  <a:srgbClr val="FF0000"/>
                </a:solidFill>
                <a:latin typeface="Arial Black" panose="020B0604020202020204" pitchFamily="34" charset="0"/>
                <a:ea typeface="宋体" panose="02010600030101010101" pitchFamily="2" charset="-122"/>
              </a:rPr>
              <a:t>G</a:t>
            </a:r>
            <a:r>
              <a:rPr lang="en-US" altLang="zh-CN" sz="2800" dirty="0">
                <a:solidFill>
                  <a:srgbClr val="006600"/>
                </a:solidFill>
                <a:ea typeface="宋体" panose="02010600030101010101" pitchFamily="2" charset="-122"/>
              </a:rPr>
              <a:t>A</a:t>
            </a:r>
          </a:p>
          <a:p>
            <a:r>
              <a:rPr lang="en-US" altLang="zh-CN" b="1" dirty="0">
                <a:solidFill>
                  <a:srgbClr val="003300"/>
                </a:solidFill>
                <a:ea typeface="宋体" panose="02010600030101010101" pitchFamily="2" charset="-122"/>
              </a:rPr>
              <a:t>I</a:t>
            </a:r>
            <a:r>
              <a:rPr lang="en-US" altLang="zh-CN" sz="2800" b="1" dirty="0">
                <a:solidFill>
                  <a:srgbClr val="003300"/>
                </a:solidFill>
                <a:ea typeface="宋体" panose="02010600030101010101" pitchFamily="2" charset="-122"/>
              </a:rPr>
              <a:t>nsertion:</a:t>
            </a:r>
            <a:r>
              <a:rPr lang="en-US" altLang="zh-CN" sz="2800" dirty="0">
                <a:solidFill>
                  <a:srgbClr val="006600"/>
                </a:solidFill>
                <a:ea typeface="宋体" panose="02010600030101010101" pitchFamily="2" charset="-122"/>
              </a:rPr>
              <a:t> </a:t>
            </a:r>
            <a:r>
              <a:rPr lang="en-US" altLang="zh-CN" dirty="0">
                <a:solidFill>
                  <a:srgbClr val="006600"/>
                </a:solidFill>
                <a:ea typeface="宋体" panose="02010600030101010101" pitchFamily="2" charset="-122"/>
              </a:rPr>
              <a:t>	</a:t>
            </a:r>
            <a:r>
              <a:rPr lang="en-US" altLang="zh-CN" sz="2800" dirty="0">
                <a:solidFill>
                  <a:srgbClr val="006600"/>
                </a:solidFill>
                <a:ea typeface="宋体" panose="02010600030101010101" pitchFamily="2" charset="-122"/>
              </a:rPr>
              <a:t>AA → A</a:t>
            </a:r>
            <a:r>
              <a:rPr lang="en-US" altLang="zh-CN" sz="2800" dirty="0">
                <a:solidFill>
                  <a:srgbClr val="FF0000"/>
                </a:solidFill>
                <a:latin typeface="Arial Black" panose="020B0604020202020204" pitchFamily="34" charset="0"/>
                <a:ea typeface="宋体" panose="02010600030101010101" pitchFamily="2" charset="-122"/>
              </a:rPr>
              <a:t>G</a:t>
            </a:r>
            <a:r>
              <a:rPr lang="en-US" altLang="zh-CN" sz="2800" dirty="0">
                <a:solidFill>
                  <a:srgbClr val="006600"/>
                </a:solidFill>
                <a:ea typeface="宋体" panose="02010600030101010101" pitchFamily="2" charset="-122"/>
              </a:rPr>
              <a:t>A</a:t>
            </a:r>
          </a:p>
          <a:p>
            <a:r>
              <a:rPr lang="en-US" altLang="zh-CN" sz="2800" b="1" dirty="0">
                <a:solidFill>
                  <a:srgbClr val="003300"/>
                </a:solidFill>
                <a:ea typeface="宋体" panose="02010600030101010101" pitchFamily="2" charset="-122"/>
              </a:rPr>
              <a:t>Deletion:</a:t>
            </a:r>
            <a:r>
              <a:rPr lang="en-US" altLang="zh-CN" sz="2800" dirty="0">
                <a:solidFill>
                  <a:srgbClr val="006600"/>
                </a:solidFill>
                <a:ea typeface="宋体" panose="02010600030101010101" pitchFamily="2" charset="-122"/>
              </a:rPr>
              <a:t> 	AC</a:t>
            </a:r>
            <a:r>
              <a:rPr lang="en-US" altLang="zh-CN" sz="2800" dirty="0">
                <a:solidFill>
                  <a:schemeClr val="accent2"/>
                </a:solidFill>
                <a:latin typeface="Arial Black" panose="020B0604020202020204" pitchFamily="34" charset="0"/>
                <a:ea typeface="宋体" panose="02010600030101010101" pitchFamily="2" charset="-122"/>
              </a:rPr>
              <a:t>T</a:t>
            </a:r>
            <a:r>
              <a:rPr lang="en-US" altLang="zh-CN" sz="2800" dirty="0">
                <a:solidFill>
                  <a:srgbClr val="006600"/>
                </a:solidFill>
                <a:ea typeface="宋体" panose="02010600030101010101" pitchFamily="2" charset="-122"/>
              </a:rPr>
              <a:t>G → AC</a:t>
            </a:r>
            <a:r>
              <a:rPr lang="en-US" altLang="zh-CN" sz="2800" dirty="0">
                <a:solidFill>
                  <a:srgbClr val="FF0000"/>
                </a:solidFill>
                <a:latin typeface="Arial Black" panose="020B0604020202020204" pitchFamily="34" charset="0"/>
                <a:ea typeface="宋体" panose="02010600030101010101" pitchFamily="2" charset="-122"/>
              </a:rPr>
              <a:t>-</a:t>
            </a:r>
            <a:r>
              <a:rPr lang="en-US" altLang="zh-CN" sz="2800" dirty="0">
                <a:solidFill>
                  <a:srgbClr val="006600"/>
                </a:solidFill>
                <a:ea typeface="宋体" panose="02010600030101010101" pitchFamily="2" charset="-122"/>
              </a:rPr>
              <a:t>G)</a:t>
            </a:r>
          </a:p>
          <a:p>
            <a:r>
              <a:rPr lang="en-US" altLang="zh-CN" sz="2800" b="1" dirty="0" err="1">
                <a:solidFill>
                  <a:srgbClr val="003300"/>
                </a:solidFill>
                <a:ea typeface="宋体" panose="02010600030101010101" pitchFamily="2" charset="-122"/>
              </a:rPr>
              <a:t>Dupcation</a:t>
            </a:r>
            <a:r>
              <a:rPr lang="en-US" altLang="zh-CN" sz="2800" b="1" dirty="0">
                <a:solidFill>
                  <a:srgbClr val="003300"/>
                </a:solidFill>
                <a:ea typeface="宋体" panose="02010600030101010101" pitchFamily="2" charset="-122"/>
              </a:rPr>
              <a:t>:</a:t>
            </a:r>
            <a:r>
              <a:rPr lang="en-US" altLang="zh-CN" sz="2800" dirty="0">
                <a:solidFill>
                  <a:srgbClr val="006600"/>
                </a:solidFill>
                <a:ea typeface="宋体" panose="02010600030101010101" pitchFamily="2" charset="-122"/>
              </a:rPr>
              <a:t> 	AC</a:t>
            </a:r>
            <a:r>
              <a:rPr lang="en-US" altLang="zh-CN" sz="2800" dirty="0">
                <a:solidFill>
                  <a:schemeClr val="accent2"/>
                </a:solidFill>
                <a:latin typeface="Arial Black" panose="020B0604020202020204" pitchFamily="34" charset="0"/>
                <a:ea typeface="宋体" panose="02010600030101010101" pitchFamily="2" charset="-122"/>
              </a:rPr>
              <a:t>TCAT</a:t>
            </a:r>
            <a:r>
              <a:rPr lang="en-US" altLang="zh-CN" sz="2800" dirty="0">
                <a:solidFill>
                  <a:srgbClr val="006600"/>
                </a:solidFill>
                <a:ea typeface="宋体" panose="02010600030101010101" pitchFamily="2" charset="-122"/>
              </a:rPr>
              <a:t>G → AC</a:t>
            </a:r>
            <a:r>
              <a:rPr lang="en-US" altLang="zh-CN" dirty="0">
                <a:solidFill>
                  <a:srgbClr val="FF0000"/>
                </a:solidFill>
                <a:latin typeface="Arial Black" panose="020B0604020202020204" pitchFamily="34" charset="0"/>
                <a:ea typeface="宋体" panose="02010600030101010101" pitchFamily="2" charset="-122"/>
              </a:rPr>
              <a:t>TCATTCAT</a:t>
            </a:r>
            <a:r>
              <a:rPr lang="en-US" altLang="zh-CN" sz="2800" dirty="0">
                <a:solidFill>
                  <a:srgbClr val="006600"/>
                </a:solidFill>
                <a:ea typeface="宋体" panose="02010600030101010101" pitchFamily="2" charset="-122"/>
              </a:rPr>
              <a:t>G)</a:t>
            </a:r>
          </a:p>
          <a:p>
            <a:r>
              <a:rPr lang="en-US" altLang="zh-CN" b="1" dirty="0">
                <a:solidFill>
                  <a:srgbClr val="003300"/>
                </a:solidFill>
                <a:ea typeface="宋体" panose="02010600030101010101" pitchFamily="2" charset="-122"/>
              </a:rPr>
              <a:t>Inversion</a:t>
            </a:r>
            <a:r>
              <a:rPr lang="en-US" altLang="zh-CN" sz="2800" b="1" dirty="0">
                <a:solidFill>
                  <a:srgbClr val="003300"/>
                </a:solidFill>
                <a:ea typeface="宋体" panose="02010600030101010101" pitchFamily="2" charset="-122"/>
              </a:rPr>
              <a:t>:</a:t>
            </a:r>
            <a:r>
              <a:rPr lang="en-US" altLang="zh-CN" sz="2800" dirty="0">
                <a:solidFill>
                  <a:srgbClr val="006600"/>
                </a:solidFill>
                <a:ea typeface="宋体" panose="02010600030101010101" pitchFamily="2" charset="-122"/>
              </a:rPr>
              <a:t> 	AC</a:t>
            </a:r>
            <a:r>
              <a:rPr lang="en-US" altLang="zh-CN" sz="2800" dirty="0">
                <a:solidFill>
                  <a:schemeClr val="accent2"/>
                </a:solidFill>
                <a:latin typeface="Arial Black" panose="020B0604020202020204" pitchFamily="34" charset="0"/>
                <a:ea typeface="宋体" panose="02010600030101010101" pitchFamily="2" charset="-122"/>
              </a:rPr>
              <a:t>TCAT</a:t>
            </a:r>
            <a:r>
              <a:rPr lang="en-US" altLang="zh-CN" sz="2800" dirty="0">
                <a:solidFill>
                  <a:srgbClr val="006600"/>
                </a:solidFill>
                <a:ea typeface="宋体" panose="02010600030101010101" pitchFamily="2" charset="-122"/>
              </a:rPr>
              <a:t>G → AC</a:t>
            </a:r>
            <a:r>
              <a:rPr lang="en-US" altLang="zh-CN" sz="2800" dirty="0">
                <a:solidFill>
                  <a:srgbClr val="FF0000"/>
                </a:solidFill>
                <a:latin typeface="Arial Black" panose="020B0604020202020204" pitchFamily="34" charset="0"/>
                <a:ea typeface="宋体" panose="02010600030101010101" pitchFamily="2" charset="-122"/>
              </a:rPr>
              <a:t>A</a:t>
            </a:r>
            <a:r>
              <a:rPr lang="en-US" altLang="zh-CN" dirty="0">
                <a:solidFill>
                  <a:srgbClr val="FF0000"/>
                </a:solidFill>
                <a:latin typeface="Arial Black" panose="020B0604020202020204" pitchFamily="34" charset="0"/>
                <a:ea typeface="宋体" panose="02010600030101010101" pitchFamily="2" charset="-122"/>
              </a:rPr>
              <a:t>TGA</a:t>
            </a:r>
            <a:r>
              <a:rPr lang="en-US" altLang="zh-CN" sz="2800" dirty="0">
                <a:solidFill>
                  <a:srgbClr val="006600"/>
                </a:solidFill>
                <a:ea typeface="宋体" panose="02010600030101010101" pitchFamily="2" charset="-122"/>
              </a:rPr>
              <a:t>G)</a:t>
            </a:r>
          </a:p>
          <a:p>
            <a:endParaRPr lang="en-US" altLang="zh-CN" sz="2800" dirty="0">
              <a:solidFill>
                <a:srgbClr val="006600"/>
              </a:solidFill>
              <a:ea typeface="宋体" panose="02010600030101010101" pitchFamily="2" charset="-122"/>
            </a:endParaRPr>
          </a:p>
          <a:p>
            <a:endParaRPr lang="en-US" altLang="zh-CN" sz="2800" dirty="0">
              <a:solidFill>
                <a:srgbClr val="006600"/>
              </a:solidFill>
              <a:ea typeface="宋体" panose="02010600030101010101" pitchFamily="2" charset="-122"/>
            </a:endParaRPr>
          </a:p>
          <a:p>
            <a:endParaRPr lang="en-US" altLang="zh-CN" sz="2800" dirty="0">
              <a:solidFill>
                <a:srgbClr val="006600"/>
              </a:solidFill>
              <a:ea typeface="宋体" panose="02010600030101010101" pitchFamily="2" charset="-122"/>
            </a:endParaRPr>
          </a:p>
          <a:p>
            <a:endParaRPr lang="en-US" altLang="zh-CN" sz="2800" b="1" dirty="0">
              <a:solidFill>
                <a:srgbClr val="006600"/>
              </a:solidFill>
              <a:ea typeface="宋体" panose="02010600030101010101" pitchFamily="2" charset="-122"/>
            </a:endParaRPr>
          </a:p>
        </p:txBody>
      </p:sp>
    </p:spTree>
    <p:extLst>
      <p:ext uri="{BB962C8B-B14F-4D97-AF65-F5344CB8AC3E}">
        <p14:creationId xmlns:p14="http://schemas.microsoft.com/office/powerpoint/2010/main" val="1888153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09D961-CC06-45A0-60E3-22CE732AF72C}"/>
              </a:ext>
            </a:extLst>
          </p:cNvPr>
          <p:cNvSpPr>
            <a:spLocks noGrp="1"/>
          </p:cNvSpPr>
          <p:nvPr>
            <p:ph type="title"/>
          </p:nvPr>
        </p:nvSpPr>
        <p:spPr/>
        <p:txBody>
          <a:bodyPr/>
          <a:lstStyle/>
          <a:p>
            <a:r>
              <a:rPr lang="en-US" altLang="zh-CN" sz="4400" b="1" dirty="0">
                <a:solidFill>
                  <a:srgbClr val="006600"/>
                </a:solidFill>
                <a:ea typeface="宋体" panose="02010600030101010101" pitchFamily="2" charset="-122"/>
              </a:rPr>
              <a:t>Inversion:</a:t>
            </a:r>
            <a:endParaRPr kumimoji="1" lang="zh-CN" altLang="en-US" dirty="0"/>
          </a:p>
        </p:txBody>
      </p:sp>
      <p:pic>
        <p:nvPicPr>
          <p:cNvPr id="1026" name="Picture 2" descr="Inverted Repeat">
            <a:extLst>
              <a:ext uri="{FF2B5EF4-FFF2-40B4-BE49-F238E27FC236}">
                <a16:creationId xmlns:a16="http://schemas.microsoft.com/office/drawing/2014/main" id="{B53EDC6C-B7D9-AADB-23F6-C6A5DE0B3E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8525" y="1909999"/>
            <a:ext cx="7330190" cy="485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78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A16BB-5CF5-6AE9-AEE6-568F83709364}"/>
              </a:ext>
            </a:extLst>
          </p:cNvPr>
          <p:cNvSpPr>
            <a:spLocks noGrp="1"/>
          </p:cNvSpPr>
          <p:nvPr>
            <p:ph type="title"/>
          </p:nvPr>
        </p:nvSpPr>
        <p:spPr/>
        <p:txBody>
          <a:bodyPr/>
          <a:lstStyle/>
          <a:p>
            <a:r>
              <a:rPr lang="en-US" altLang="zh-CN" b="1" dirty="0">
                <a:solidFill>
                  <a:schemeClr val="accent6">
                    <a:lumMod val="50000"/>
                  </a:schemeClr>
                </a:solidFill>
                <a:ea typeface="宋体" panose="02010600030101010101" pitchFamily="2" charset="-122"/>
              </a:rPr>
              <a:t>D</a:t>
            </a:r>
            <a:r>
              <a:rPr lang="en-US" altLang="zh-CN" sz="4400" b="1" dirty="0">
                <a:solidFill>
                  <a:schemeClr val="accent6">
                    <a:lumMod val="50000"/>
                  </a:schemeClr>
                </a:solidFill>
                <a:ea typeface="宋体" panose="02010600030101010101" pitchFamily="2" charset="-122"/>
              </a:rPr>
              <a:t>efinition </a:t>
            </a:r>
            <a:r>
              <a:rPr lang="en-US" altLang="zh-CN" b="1" dirty="0">
                <a:solidFill>
                  <a:schemeClr val="accent6">
                    <a:lumMod val="50000"/>
                  </a:schemeClr>
                </a:solidFill>
                <a:ea typeface="宋体" panose="02010600030101010101" pitchFamily="2" charset="-122"/>
              </a:rPr>
              <a:t>of </a:t>
            </a:r>
            <a:r>
              <a:rPr lang="en-US" altLang="zh-CN" sz="4400" b="1" dirty="0">
                <a:solidFill>
                  <a:schemeClr val="accent6">
                    <a:lumMod val="50000"/>
                  </a:schemeClr>
                </a:solidFill>
                <a:ea typeface="宋体" panose="02010600030101010101" pitchFamily="2" charset="-122"/>
              </a:rPr>
              <a:t>Sequence alignment</a:t>
            </a:r>
            <a:endParaRPr kumimoji="1" lang="zh-CN" altLang="en-US" dirty="0">
              <a:solidFill>
                <a:schemeClr val="accent6">
                  <a:lumMod val="50000"/>
                </a:schemeClr>
              </a:solidFill>
            </a:endParaRPr>
          </a:p>
        </p:txBody>
      </p:sp>
      <p:sp>
        <p:nvSpPr>
          <p:cNvPr id="3" name="内容占位符 2">
            <a:extLst>
              <a:ext uri="{FF2B5EF4-FFF2-40B4-BE49-F238E27FC236}">
                <a16:creationId xmlns:a16="http://schemas.microsoft.com/office/drawing/2014/main" id="{00968D4B-8E49-CAD1-E05C-F6D429115892}"/>
              </a:ext>
            </a:extLst>
          </p:cNvPr>
          <p:cNvSpPr>
            <a:spLocks noGrp="1"/>
          </p:cNvSpPr>
          <p:nvPr>
            <p:ph idx="1"/>
          </p:nvPr>
        </p:nvSpPr>
        <p:spPr/>
        <p:txBody>
          <a:bodyPr/>
          <a:lstStyle/>
          <a:p>
            <a:r>
              <a:rPr lang="en-US" altLang="zh-CN" b="1" dirty="0">
                <a:ea typeface="宋体" panose="02010600030101010101" pitchFamily="2" charset="-122"/>
              </a:rPr>
              <a:t>Sequence alignment</a:t>
            </a:r>
            <a:r>
              <a:rPr lang="en-US" altLang="zh-CN" dirty="0">
                <a:ea typeface="宋体" panose="02010600030101010101" pitchFamily="2" charset="-122"/>
              </a:rPr>
              <a:t> is an arrangement of two or more sequences, highlighting their similarity. </a:t>
            </a:r>
          </a:p>
          <a:p>
            <a:endParaRPr kumimoji="1" lang="zh-CN" altLang="en-US" dirty="0"/>
          </a:p>
        </p:txBody>
      </p:sp>
      <p:sp>
        <p:nvSpPr>
          <p:cNvPr id="4" name="文本框 3">
            <a:extLst>
              <a:ext uri="{FF2B5EF4-FFF2-40B4-BE49-F238E27FC236}">
                <a16:creationId xmlns:a16="http://schemas.microsoft.com/office/drawing/2014/main" id="{81A0CA63-824B-2CA0-ED5F-208D92CACAA8}"/>
              </a:ext>
            </a:extLst>
          </p:cNvPr>
          <p:cNvSpPr txBox="1"/>
          <p:nvPr/>
        </p:nvSpPr>
        <p:spPr>
          <a:xfrm>
            <a:off x="1798819" y="3455233"/>
            <a:ext cx="8814217" cy="1846659"/>
          </a:xfrm>
          <a:prstGeom prst="rect">
            <a:avLst/>
          </a:prstGeom>
          <a:noFill/>
        </p:spPr>
        <p:txBody>
          <a:bodyPr wrap="square" rtlCol="0">
            <a:spAutoFit/>
          </a:bodyPr>
          <a:lstStyle/>
          <a:p>
            <a:r>
              <a:rPr lang="nl-NL" altLang="zh-CN" sz="3200" b="1" dirty="0" err="1">
                <a:latin typeface="Courier New" panose="02070309020205020404" pitchFamily="49" charset="0"/>
              </a:rPr>
              <a:t>tcct</a:t>
            </a:r>
            <a:r>
              <a:rPr lang="nl-NL" altLang="zh-CN" sz="3200" b="1" dirty="0" err="1">
                <a:solidFill>
                  <a:srgbClr val="FF0000"/>
                </a:solidFill>
                <a:latin typeface="Courier New" panose="02070309020205020404" pitchFamily="49" charset="0"/>
              </a:rPr>
              <a:t>c</a:t>
            </a:r>
            <a:r>
              <a:rPr lang="nl-NL" altLang="zh-CN" sz="3200" b="1" dirty="0" err="1">
                <a:latin typeface="Courier New" panose="02070309020205020404" pitchFamily="49" charset="0"/>
              </a:rPr>
              <a:t>tgc</a:t>
            </a:r>
            <a:r>
              <a:rPr lang="nl-NL" altLang="zh-CN" sz="3200" b="1" dirty="0" err="1">
                <a:solidFill>
                  <a:srgbClr val="FF0000"/>
                </a:solidFill>
                <a:latin typeface="Courier New" panose="02070309020205020404" pitchFamily="49" charset="0"/>
              </a:rPr>
              <a:t>c</a:t>
            </a:r>
            <a:r>
              <a:rPr lang="nl-NL" altLang="zh-CN" sz="3200" b="1" dirty="0" err="1">
                <a:latin typeface="Courier New" panose="02070309020205020404" pitchFamily="49" charset="0"/>
              </a:rPr>
              <a:t>tctgccatcat</a:t>
            </a:r>
            <a:r>
              <a:rPr lang="nl-NL" altLang="zh-CN" sz="3200" b="1" dirty="0">
                <a:solidFill>
                  <a:srgbClr val="FF0000"/>
                </a:solidFill>
                <a:latin typeface="Courier New" panose="02070309020205020404" pitchFamily="49" charset="0"/>
              </a:rPr>
              <a:t>---</a:t>
            </a:r>
            <a:r>
              <a:rPr lang="nl-NL" altLang="zh-CN" sz="3200" b="1" dirty="0" err="1">
                <a:latin typeface="Courier New" panose="02070309020205020404" pitchFamily="49" charset="0"/>
              </a:rPr>
              <a:t>caaccccaaagt</a:t>
            </a:r>
            <a:endParaRPr lang="nl-NL" altLang="zh-CN" sz="3200" b="1" dirty="0">
              <a:latin typeface="Courier New" panose="02070309020205020404" pitchFamily="49" charset="0"/>
            </a:endParaRPr>
          </a:p>
          <a:p>
            <a:r>
              <a:rPr lang="nl-NL" altLang="zh-CN" sz="3200" b="1" dirty="0">
                <a:solidFill>
                  <a:srgbClr val="0033CC"/>
                </a:solidFill>
                <a:latin typeface="Courier New" panose="02070309020205020404" pitchFamily="49" charset="0"/>
              </a:rPr>
              <a:t>|||| ||| ||||| |||||   ||||||||||||</a:t>
            </a:r>
          </a:p>
          <a:p>
            <a:r>
              <a:rPr lang="nl-NL" altLang="zh-CN" sz="3200" b="1" dirty="0" err="1">
                <a:latin typeface="Courier New" panose="02070309020205020404" pitchFamily="49" charset="0"/>
              </a:rPr>
              <a:t>tcct</a:t>
            </a:r>
            <a:r>
              <a:rPr lang="nl-NL" altLang="zh-CN" sz="3200" b="1" dirty="0" err="1">
                <a:solidFill>
                  <a:srgbClr val="FF0000"/>
                </a:solidFill>
                <a:latin typeface="Courier New" panose="02070309020205020404" pitchFamily="49" charset="0"/>
              </a:rPr>
              <a:t>g</a:t>
            </a:r>
            <a:r>
              <a:rPr lang="nl-NL" altLang="zh-CN" sz="3200" b="1" dirty="0" err="1">
                <a:latin typeface="Courier New" panose="02070309020205020404" pitchFamily="49" charset="0"/>
              </a:rPr>
              <a:t>tgc</a:t>
            </a:r>
            <a:r>
              <a:rPr lang="nl-NL" altLang="zh-CN" sz="3200" b="1" dirty="0" err="1">
                <a:solidFill>
                  <a:srgbClr val="FF0000"/>
                </a:solidFill>
                <a:latin typeface="Courier New" panose="02070309020205020404" pitchFamily="49" charset="0"/>
              </a:rPr>
              <a:t>a</a:t>
            </a:r>
            <a:r>
              <a:rPr lang="nl-NL" altLang="zh-CN" sz="3200" b="1" dirty="0" err="1">
                <a:latin typeface="Courier New" panose="02070309020205020404" pitchFamily="49" charset="0"/>
              </a:rPr>
              <a:t>tctgcaatcat</a:t>
            </a:r>
            <a:r>
              <a:rPr lang="nl-NL" altLang="zh-CN" sz="3200" b="1" dirty="0" err="1">
                <a:solidFill>
                  <a:srgbClr val="FF0000"/>
                </a:solidFill>
                <a:latin typeface="Courier New" panose="02070309020205020404" pitchFamily="49" charset="0"/>
              </a:rPr>
              <a:t>ggg</a:t>
            </a:r>
            <a:r>
              <a:rPr lang="nl-NL" altLang="zh-CN" sz="3200" b="1" dirty="0" err="1">
                <a:latin typeface="Courier New" panose="02070309020205020404" pitchFamily="49" charset="0"/>
              </a:rPr>
              <a:t>caaccccaaagt</a:t>
            </a:r>
            <a:endParaRPr lang="nl-NL" altLang="zh-CN" sz="3200" b="1" dirty="0">
              <a:latin typeface="Courier New" panose="02070309020205020404" pitchFamily="49" charset="0"/>
            </a:endParaRPr>
          </a:p>
          <a:p>
            <a:endParaRPr kumimoji="1" lang="zh-CN" altLang="en-US" dirty="0"/>
          </a:p>
        </p:txBody>
      </p:sp>
    </p:spTree>
    <p:extLst>
      <p:ext uri="{BB962C8B-B14F-4D97-AF65-F5344CB8AC3E}">
        <p14:creationId xmlns:p14="http://schemas.microsoft.com/office/powerpoint/2010/main" val="1619537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53103-5EC6-4849-5401-09F4D7B0F7D2}"/>
              </a:ext>
            </a:extLst>
          </p:cNvPr>
          <p:cNvSpPr>
            <a:spLocks noGrp="1"/>
          </p:cNvSpPr>
          <p:nvPr>
            <p:ph type="title"/>
          </p:nvPr>
        </p:nvSpPr>
        <p:spPr/>
        <p:txBody>
          <a:bodyPr/>
          <a:lstStyle/>
          <a:p>
            <a:r>
              <a:rPr lang="en-US" altLang="zh-CN" sz="4400" b="1" dirty="0">
                <a:solidFill>
                  <a:srgbClr val="006600"/>
                </a:solidFill>
                <a:ea typeface="宋体" panose="02010600030101010101" pitchFamily="2" charset="-122"/>
              </a:rPr>
              <a:t>Algorithm of Sequence alignment</a:t>
            </a:r>
            <a:endParaRPr kumimoji="1" lang="zh-CN" altLang="en-US" dirty="0"/>
          </a:p>
        </p:txBody>
      </p:sp>
      <p:sp>
        <p:nvSpPr>
          <p:cNvPr id="3" name="内容占位符 2">
            <a:extLst>
              <a:ext uri="{FF2B5EF4-FFF2-40B4-BE49-F238E27FC236}">
                <a16:creationId xmlns:a16="http://schemas.microsoft.com/office/drawing/2014/main" id="{157B59D3-0187-D222-29E9-A122F5D83AF1}"/>
              </a:ext>
            </a:extLst>
          </p:cNvPr>
          <p:cNvSpPr>
            <a:spLocks noGrp="1"/>
          </p:cNvSpPr>
          <p:nvPr>
            <p:ph idx="1"/>
          </p:nvPr>
        </p:nvSpPr>
        <p:spPr/>
        <p:txBody>
          <a:bodyPr/>
          <a:lstStyle/>
          <a:p>
            <a:r>
              <a:rPr lang="en-US" altLang="zh-CN" sz="2800" b="1" dirty="0">
                <a:solidFill>
                  <a:srgbClr val="006600"/>
                </a:solidFill>
                <a:ea typeface="宋体" panose="02010600030101010101" pitchFamily="2" charset="-122"/>
              </a:rPr>
              <a:t>Global sequence alignment</a:t>
            </a:r>
          </a:p>
          <a:p>
            <a:pPr lvl="1"/>
            <a:r>
              <a:rPr lang="en-US" altLang="zh-CN" sz="2400" b="1" dirty="0">
                <a:solidFill>
                  <a:schemeClr val="accent6">
                    <a:lumMod val="50000"/>
                  </a:schemeClr>
                </a:solidFill>
                <a:ea typeface="宋体" panose="02010600030101010101" pitchFamily="2" charset="-122"/>
              </a:rPr>
              <a:t>Needleman-Wunsch algorithm</a:t>
            </a:r>
            <a:r>
              <a:rPr lang="en-US" altLang="zh-CN" b="1" dirty="0">
                <a:solidFill>
                  <a:schemeClr val="accent6">
                    <a:lumMod val="50000"/>
                  </a:schemeClr>
                </a:solidFill>
                <a:ea typeface="宋体" panose="02010600030101010101" pitchFamily="2" charset="-122"/>
              </a:rPr>
              <a:t> </a:t>
            </a:r>
          </a:p>
          <a:p>
            <a:endParaRPr lang="en-US" altLang="zh-CN" sz="2800" b="1" dirty="0">
              <a:solidFill>
                <a:srgbClr val="006600"/>
              </a:solidFill>
              <a:ea typeface="宋体" panose="02010600030101010101" pitchFamily="2" charset="-122"/>
            </a:endParaRPr>
          </a:p>
          <a:p>
            <a:r>
              <a:rPr lang="en-US" altLang="zh-CN" b="1" dirty="0">
                <a:solidFill>
                  <a:srgbClr val="006600"/>
                </a:solidFill>
                <a:ea typeface="宋体" panose="02010600030101010101" pitchFamily="2" charset="-122"/>
              </a:rPr>
              <a:t>L</a:t>
            </a:r>
            <a:r>
              <a:rPr lang="en-US" altLang="zh-CN" sz="2800" b="1" dirty="0">
                <a:solidFill>
                  <a:srgbClr val="006600"/>
                </a:solidFill>
                <a:ea typeface="宋体" panose="02010600030101010101" pitchFamily="2" charset="-122"/>
              </a:rPr>
              <a:t>ocal sequence alignment</a:t>
            </a:r>
          </a:p>
          <a:p>
            <a:pPr lvl="1"/>
            <a:r>
              <a:rPr lang="en-US" altLang="zh-CN" sz="2400" b="1" dirty="0">
                <a:solidFill>
                  <a:schemeClr val="accent6">
                    <a:lumMod val="50000"/>
                  </a:schemeClr>
                </a:solidFill>
                <a:ea typeface="宋体" panose="02010600030101010101" pitchFamily="2" charset="-122"/>
              </a:rPr>
              <a:t>Smith Waterman algorithm</a:t>
            </a:r>
            <a:endParaRPr lang="en-US" altLang="zh-CN" b="1" dirty="0">
              <a:solidFill>
                <a:srgbClr val="006600"/>
              </a:solidFill>
              <a:ea typeface="宋体" panose="02010600030101010101" pitchFamily="2" charset="-122"/>
            </a:endParaRPr>
          </a:p>
          <a:p>
            <a:pPr lvl="1"/>
            <a:endParaRPr kumimoji="1" lang="zh-CN" altLang="en-US" dirty="0"/>
          </a:p>
        </p:txBody>
      </p:sp>
    </p:spTree>
    <p:extLst>
      <p:ext uri="{BB962C8B-B14F-4D97-AF65-F5344CB8AC3E}">
        <p14:creationId xmlns:p14="http://schemas.microsoft.com/office/powerpoint/2010/main" val="199506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A08AE-C82D-DCF7-3059-3F5AA68722BF}"/>
              </a:ext>
            </a:extLst>
          </p:cNvPr>
          <p:cNvSpPr>
            <a:spLocks noGrp="1"/>
          </p:cNvSpPr>
          <p:nvPr>
            <p:ph type="title"/>
          </p:nvPr>
        </p:nvSpPr>
        <p:spPr/>
        <p:txBody>
          <a:bodyPr/>
          <a:lstStyle/>
          <a:p>
            <a:r>
              <a:rPr lang="en-US" altLang="zh-CN" sz="4400" b="1" dirty="0">
                <a:solidFill>
                  <a:schemeClr val="accent6">
                    <a:lumMod val="50000"/>
                  </a:schemeClr>
                </a:solidFill>
                <a:ea typeface="宋体" panose="02010600030101010101" pitchFamily="2" charset="-122"/>
              </a:rPr>
              <a:t>Alignment scoring function</a:t>
            </a:r>
            <a:endParaRPr kumimoji="1" lang="zh-CN" altLang="en-US" dirty="0">
              <a:solidFill>
                <a:schemeClr val="accent6">
                  <a:lumMod val="50000"/>
                </a:schemeClr>
              </a:solidFill>
            </a:endParaRPr>
          </a:p>
        </p:txBody>
      </p:sp>
      <p:sp>
        <p:nvSpPr>
          <p:cNvPr id="3" name="内容占位符 2">
            <a:extLst>
              <a:ext uri="{FF2B5EF4-FFF2-40B4-BE49-F238E27FC236}">
                <a16:creationId xmlns:a16="http://schemas.microsoft.com/office/drawing/2014/main" id="{8DF83008-6502-39FA-5D10-BF53016F14A7}"/>
              </a:ext>
            </a:extLst>
          </p:cNvPr>
          <p:cNvSpPr>
            <a:spLocks noGrp="1"/>
          </p:cNvSpPr>
          <p:nvPr>
            <p:ph idx="1"/>
          </p:nvPr>
        </p:nvSpPr>
        <p:spPr>
          <a:xfrm>
            <a:off x="838200" y="1825624"/>
            <a:ext cx="10515600" cy="2146769"/>
          </a:xfrm>
        </p:spPr>
        <p:txBody>
          <a:bodyPr/>
          <a:lstStyle/>
          <a:p>
            <a:pPr marL="0" indent="0">
              <a:buNone/>
            </a:pPr>
            <a:r>
              <a:rPr lang="en-US" altLang="zh-CN" sz="2800" dirty="0">
                <a:solidFill>
                  <a:srgbClr val="006600"/>
                </a:solidFill>
                <a:ea typeface="宋体" panose="02010600030101010101" pitchFamily="2" charset="-122"/>
              </a:rPr>
              <a:t>The cost of aligning two symbols</a:t>
            </a:r>
            <a:r>
              <a:rPr lang="en-US" altLang="zh-CN" sz="2800" dirty="0">
                <a:solidFill>
                  <a:srgbClr val="003300"/>
                </a:solidFill>
                <a:ea typeface="宋体" panose="02010600030101010101" pitchFamily="2" charset="-122"/>
              </a:rPr>
              <a:t> </a:t>
            </a:r>
            <a:r>
              <a:rPr lang="en-US" altLang="zh-CN" sz="2800" b="1" i="1" dirty="0">
                <a:solidFill>
                  <a:srgbClr val="003300"/>
                </a:solidFill>
                <a:ea typeface="宋体" panose="02010600030101010101" pitchFamily="2" charset="-122"/>
              </a:rPr>
              <a:t>x</a:t>
            </a:r>
            <a:r>
              <a:rPr lang="en-US" altLang="zh-CN" sz="2800" b="1" baseline="-25000" dirty="0">
                <a:solidFill>
                  <a:srgbClr val="003300"/>
                </a:solidFill>
                <a:ea typeface="宋体" panose="02010600030101010101" pitchFamily="2" charset="-122"/>
              </a:rPr>
              <a:t>i</a:t>
            </a:r>
            <a:r>
              <a:rPr lang="en-US" altLang="zh-CN" sz="2800" b="1" dirty="0">
                <a:solidFill>
                  <a:srgbClr val="003300"/>
                </a:solidFill>
                <a:ea typeface="宋体" panose="02010600030101010101" pitchFamily="2" charset="-122"/>
              </a:rPr>
              <a:t> </a:t>
            </a:r>
            <a:r>
              <a:rPr lang="en-US" altLang="zh-CN" sz="2800" dirty="0">
                <a:solidFill>
                  <a:srgbClr val="006600"/>
                </a:solidFill>
                <a:ea typeface="宋体" panose="02010600030101010101" pitchFamily="2" charset="-122"/>
              </a:rPr>
              <a:t>and</a:t>
            </a:r>
            <a:r>
              <a:rPr lang="en-US" altLang="zh-CN" sz="2800" dirty="0">
                <a:solidFill>
                  <a:srgbClr val="003300"/>
                </a:solidFill>
                <a:ea typeface="宋体" panose="02010600030101010101" pitchFamily="2" charset="-122"/>
              </a:rPr>
              <a:t> </a:t>
            </a:r>
            <a:r>
              <a:rPr lang="en-US" altLang="zh-CN" sz="2800" b="1" i="1" dirty="0" err="1">
                <a:solidFill>
                  <a:srgbClr val="003300"/>
                </a:solidFill>
                <a:ea typeface="宋体" panose="02010600030101010101" pitchFamily="2" charset="-122"/>
              </a:rPr>
              <a:t>y</a:t>
            </a:r>
            <a:r>
              <a:rPr lang="en-US" altLang="zh-CN" sz="2800" b="1" baseline="-25000" dirty="0" err="1">
                <a:solidFill>
                  <a:srgbClr val="003300"/>
                </a:solidFill>
                <a:ea typeface="宋体" panose="02010600030101010101" pitchFamily="2" charset="-122"/>
              </a:rPr>
              <a:t>j</a:t>
            </a:r>
            <a:r>
              <a:rPr lang="en-US" altLang="zh-CN" sz="2800" b="1" dirty="0">
                <a:solidFill>
                  <a:srgbClr val="003300"/>
                </a:solidFill>
                <a:ea typeface="宋体" panose="02010600030101010101" pitchFamily="2" charset="-122"/>
              </a:rPr>
              <a:t> </a:t>
            </a:r>
            <a:r>
              <a:rPr lang="en-US" altLang="zh-CN" sz="2800" dirty="0">
                <a:solidFill>
                  <a:srgbClr val="006600"/>
                </a:solidFill>
                <a:ea typeface="宋体" panose="02010600030101010101" pitchFamily="2" charset="-122"/>
              </a:rPr>
              <a:t>is the</a:t>
            </a:r>
            <a:r>
              <a:rPr lang="en-US" altLang="zh-CN" sz="2800" dirty="0">
                <a:solidFill>
                  <a:srgbClr val="003300"/>
                </a:solidFill>
                <a:ea typeface="宋体" panose="02010600030101010101" pitchFamily="2" charset="-122"/>
              </a:rPr>
              <a:t> </a:t>
            </a:r>
            <a:r>
              <a:rPr lang="en-US" altLang="zh-CN" sz="2800" b="1" i="1" dirty="0">
                <a:solidFill>
                  <a:srgbClr val="003300"/>
                </a:solidFill>
                <a:ea typeface="宋体" panose="02010600030101010101" pitchFamily="2" charset="-122"/>
              </a:rPr>
              <a:t>scoring function</a:t>
            </a:r>
            <a:r>
              <a:rPr lang="en-US" altLang="zh-CN" sz="2800" dirty="0">
                <a:solidFill>
                  <a:srgbClr val="003300"/>
                </a:solidFill>
                <a:ea typeface="宋体" panose="02010600030101010101" pitchFamily="2" charset="-122"/>
              </a:rPr>
              <a:t> </a:t>
            </a:r>
            <a:r>
              <a:rPr lang="el-GR" altLang="zh-CN" sz="2800" b="1" dirty="0">
                <a:solidFill>
                  <a:srgbClr val="003300"/>
                </a:solidFill>
                <a:cs typeface="Arial" panose="020B0604020202020204" pitchFamily="34" charset="0"/>
              </a:rPr>
              <a:t>σ</a:t>
            </a:r>
            <a:r>
              <a:rPr lang="nl-NL" altLang="zh-CN" sz="2800" b="1" dirty="0">
                <a:solidFill>
                  <a:srgbClr val="003300"/>
                </a:solidFill>
                <a:cs typeface="Arial" panose="020B0604020202020204" pitchFamily="34" charset="0"/>
              </a:rPr>
              <a:t>(</a:t>
            </a:r>
            <a:r>
              <a:rPr lang="en-US" altLang="zh-CN" sz="2800" b="1" i="1" dirty="0" err="1">
                <a:solidFill>
                  <a:srgbClr val="003300"/>
                </a:solidFill>
                <a:ea typeface="宋体" panose="02010600030101010101" pitchFamily="2" charset="-122"/>
              </a:rPr>
              <a:t>x</a:t>
            </a:r>
            <a:r>
              <a:rPr lang="en-US" altLang="zh-CN" sz="2800" b="1" baseline="-25000" dirty="0" err="1">
                <a:solidFill>
                  <a:srgbClr val="003300"/>
                </a:solidFill>
                <a:ea typeface="宋体" panose="02010600030101010101" pitchFamily="2" charset="-122"/>
              </a:rPr>
              <a:t>i</a:t>
            </a:r>
            <a:r>
              <a:rPr lang="en-US" altLang="zh-CN" sz="2800" b="1" dirty="0" err="1">
                <a:solidFill>
                  <a:srgbClr val="003300"/>
                </a:solidFill>
                <a:ea typeface="宋体" panose="02010600030101010101" pitchFamily="2" charset="-122"/>
              </a:rPr>
              <a:t>,</a:t>
            </a:r>
            <a:r>
              <a:rPr lang="en-US" altLang="zh-CN" sz="2800" b="1" i="1" dirty="0" err="1">
                <a:solidFill>
                  <a:srgbClr val="003300"/>
                </a:solidFill>
                <a:ea typeface="宋体" panose="02010600030101010101" pitchFamily="2" charset="-122"/>
              </a:rPr>
              <a:t>y</a:t>
            </a:r>
            <a:r>
              <a:rPr lang="en-US" altLang="zh-CN" sz="2800" b="1" baseline="-25000" dirty="0" err="1">
                <a:solidFill>
                  <a:srgbClr val="003300"/>
                </a:solidFill>
                <a:ea typeface="宋体" panose="02010600030101010101" pitchFamily="2" charset="-122"/>
              </a:rPr>
              <a:t>j</a:t>
            </a:r>
            <a:r>
              <a:rPr lang="en-US" altLang="zh-CN" sz="2800" b="1" dirty="0">
                <a:solidFill>
                  <a:srgbClr val="003300"/>
                </a:solidFill>
                <a:ea typeface="宋体" panose="02010600030101010101" pitchFamily="2" charset="-122"/>
              </a:rPr>
              <a:t> </a:t>
            </a:r>
            <a:r>
              <a:rPr lang="nl-NL" altLang="zh-CN" sz="2800" b="1" dirty="0">
                <a:solidFill>
                  <a:srgbClr val="003300"/>
                </a:solidFill>
                <a:cs typeface="Arial" panose="020B0604020202020204" pitchFamily="34" charset="0"/>
              </a:rPr>
              <a:t>)</a:t>
            </a:r>
          </a:p>
          <a:p>
            <a:pPr marL="0" indent="0">
              <a:buNone/>
            </a:pPr>
            <a:endParaRPr lang="el-GR" altLang="zh-CN" sz="2800" b="1" dirty="0">
              <a:solidFill>
                <a:srgbClr val="003300"/>
              </a:solidFill>
              <a:cs typeface="Arial" panose="020B0604020202020204" pitchFamily="34" charset="0"/>
            </a:endParaRPr>
          </a:p>
          <a:p>
            <a:endParaRPr kumimoji="1" lang="zh-CN" altLang="en-US" dirty="0"/>
          </a:p>
        </p:txBody>
      </p:sp>
      <p:sp>
        <p:nvSpPr>
          <p:cNvPr id="4" name="文本框 3">
            <a:extLst>
              <a:ext uri="{FF2B5EF4-FFF2-40B4-BE49-F238E27FC236}">
                <a16:creationId xmlns:a16="http://schemas.microsoft.com/office/drawing/2014/main" id="{4A78978F-E470-F5D8-2A39-8B8FFF2E9A9C}"/>
              </a:ext>
            </a:extLst>
          </p:cNvPr>
          <p:cNvSpPr txBox="1"/>
          <p:nvPr/>
        </p:nvSpPr>
        <p:spPr>
          <a:xfrm>
            <a:off x="2458387" y="3429000"/>
            <a:ext cx="6875488" cy="2831544"/>
          </a:xfrm>
          <a:prstGeom prst="rect">
            <a:avLst/>
          </a:prstGeom>
          <a:noFill/>
        </p:spPr>
        <p:txBody>
          <a:bodyPr wrap="square" rtlCol="0">
            <a:spAutoFit/>
          </a:bodyPr>
          <a:lstStyle/>
          <a:p>
            <a:pPr lvl="3"/>
            <a:r>
              <a:rPr lang="el-GR" altLang="zh-CN" sz="3200" dirty="0">
                <a:solidFill>
                  <a:srgbClr val="003300"/>
                </a:solidFill>
                <a:cs typeface="Arial" panose="020B0604020202020204" pitchFamily="34" charset="0"/>
              </a:rPr>
              <a:t>σ</a:t>
            </a:r>
            <a:r>
              <a:rPr lang="nl-NL" altLang="zh-CN" sz="3200" dirty="0">
                <a:solidFill>
                  <a:srgbClr val="003300"/>
                </a:solidFill>
                <a:cs typeface="Arial" panose="020B0604020202020204" pitchFamily="34" charset="0"/>
              </a:rPr>
              <a:t>(</a:t>
            </a:r>
            <a:r>
              <a:rPr lang="en-US" altLang="zh-CN" sz="3200" i="1" dirty="0">
                <a:solidFill>
                  <a:srgbClr val="003300"/>
                </a:solidFill>
                <a:ea typeface="宋体" panose="02010600030101010101" pitchFamily="2" charset="-122"/>
              </a:rPr>
              <a:t>-</a:t>
            </a:r>
            <a:r>
              <a:rPr lang="en-US" altLang="zh-CN" sz="3200" dirty="0">
                <a:solidFill>
                  <a:srgbClr val="003300"/>
                </a:solidFill>
                <a:ea typeface="宋体" panose="02010600030101010101" pitchFamily="2" charset="-122"/>
              </a:rPr>
              <a:t>,</a:t>
            </a:r>
            <a:r>
              <a:rPr lang="en-US" altLang="zh-CN" sz="3200" i="1" dirty="0">
                <a:solidFill>
                  <a:srgbClr val="003300"/>
                </a:solidFill>
                <a:ea typeface="宋体" panose="02010600030101010101" pitchFamily="2" charset="-122"/>
              </a:rPr>
              <a:t>a</a:t>
            </a:r>
            <a:r>
              <a:rPr lang="nl-NL" altLang="zh-CN" sz="3200" dirty="0">
                <a:solidFill>
                  <a:srgbClr val="003300"/>
                </a:solidFill>
                <a:cs typeface="Arial" panose="020B0604020202020204" pitchFamily="34" charset="0"/>
              </a:rPr>
              <a:t>) = </a:t>
            </a:r>
            <a:r>
              <a:rPr lang="el-GR" altLang="zh-CN" sz="3200" dirty="0">
                <a:solidFill>
                  <a:srgbClr val="003300"/>
                </a:solidFill>
                <a:cs typeface="Arial" panose="020B0604020202020204" pitchFamily="34" charset="0"/>
              </a:rPr>
              <a:t>σ</a:t>
            </a:r>
            <a:r>
              <a:rPr lang="nl-NL" altLang="zh-CN" sz="3200" dirty="0">
                <a:solidFill>
                  <a:srgbClr val="003300"/>
                </a:solidFill>
                <a:cs typeface="Arial" panose="020B0604020202020204" pitchFamily="34" charset="0"/>
              </a:rPr>
              <a:t>(</a:t>
            </a:r>
            <a:r>
              <a:rPr lang="en-US" altLang="zh-CN" sz="3200" i="1" dirty="0">
                <a:solidFill>
                  <a:srgbClr val="003300"/>
                </a:solidFill>
                <a:ea typeface="宋体" panose="02010600030101010101" pitchFamily="2" charset="-122"/>
              </a:rPr>
              <a:t>a</a:t>
            </a:r>
            <a:r>
              <a:rPr lang="en-US" altLang="zh-CN" sz="3200" dirty="0">
                <a:solidFill>
                  <a:srgbClr val="003300"/>
                </a:solidFill>
                <a:ea typeface="宋体" panose="02010600030101010101" pitchFamily="2" charset="-122"/>
              </a:rPr>
              <a:t>,</a:t>
            </a:r>
            <a:r>
              <a:rPr lang="en-US" altLang="zh-CN" sz="3200" i="1" dirty="0">
                <a:solidFill>
                  <a:srgbClr val="003300"/>
                </a:solidFill>
                <a:ea typeface="宋体" panose="02010600030101010101" pitchFamily="2" charset="-122"/>
              </a:rPr>
              <a:t>-</a:t>
            </a:r>
            <a:r>
              <a:rPr lang="nl-NL" altLang="zh-CN" sz="3200" dirty="0">
                <a:solidFill>
                  <a:srgbClr val="003300"/>
                </a:solidFill>
                <a:cs typeface="Arial" panose="020B0604020202020204" pitchFamily="34" charset="0"/>
              </a:rPr>
              <a:t>) = -1 </a:t>
            </a:r>
          </a:p>
          <a:p>
            <a:pPr lvl="3"/>
            <a:endParaRPr lang="el-GR" altLang="zh-CN" sz="3200" dirty="0">
              <a:solidFill>
                <a:srgbClr val="003300"/>
              </a:solidFill>
              <a:cs typeface="Arial" panose="020B0604020202020204" pitchFamily="34" charset="0"/>
            </a:endParaRPr>
          </a:p>
          <a:p>
            <a:pPr lvl="3"/>
            <a:r>
              <a:rPr lang="el-GR" altLang="zh-CN" sz="3200" dirty="0">
                <a:solidFill>
                  <a:srgbClr val="003300"/>
                </a:solidFill>
                <a:cs typeface="Arial" panose="020B0604020202020204" pitchFamily="34" charset="0"/>
              </a:rPr>
              <a:t>σ</a:t>
            </a:r>
            <a:r>
              <a:rPr lang="nl-NL" altLang="zh-CN" sz="3200" dirty="0">
                <a:solidFill>
                  <a:srgbClr val="003300"/>
                </a:solidFill>
                <a:cs typeface="Arial" panose="020B0604020202020204" pitchFamily="34" charset="0"/>
              </a:rPr>
              <a:t>(</a:t>
            </a:r>
            <a:r>
              <a:rPr lang="en-US" altLang="zh-CN" sz="3200" i="1" dirty="0" err="1">
                <a:solidFill>
                  <a:srgbClr val="003300"/>
                </a:solidFill>
                <a:ea typeface="宋体" panose="02010600030101010101" pitchFamily="2" charset="-122"/>
              </a:rPr>
              <a:t>a</a:t>
            </a:r>
            <a:r>
              <a:rPr lang="en-US" altLang="zh-CN" sz="3200" dirty="0" err="1">
                <a:solidFill>
                  <a:srgbClr val="003300"/>
                </a:solidFill>
                <a:ea typeface="宋体" panose="02010600030101010101" pitchFamily="2" charset="-122"/>
              </a:rPr>
              <a:t>,</a:t>
            </a:r>
            <a:r>
              <a:rPr lang="en-US" altLang="zh-CN" sz="3200" i="1" dirty="0" err="1">
                <a:solidFill>
                  <a:srgbClr val="003300"/>
                </a:solidFill>
                <a:ea typeface="宋体" panose="02010600030101010101" pitchFamily="2" charset="-122"/>
              </a:rPr>
              <a:t>b</a:t>
            </a:r>
            <a:r>
              <a:rPr lang="nl-NL" altLang="zh-CN" sz="3200" dirty="0">
                <a:solidFill>
                  <a:srgbClr val="003300"/>
                </a:solidFill>
                <a:cs typeface="Arial" panose="020B0604020202020204" pitchFamily="34" charset="0"/>
              </a:rPr>
              <a:t>) = -1 </a:t>
            </a:r>
            <a:r>
              <a:rPr lang="nl-NL" altLang="zh-CN" sz="3200" dirty="0" err="1">
                <a:solidFill>
                  <a:srgbClr val="003300"/>
                </a:solidFill>
                <a:cs typeface="Arial" panose="020B0604020202020204" pitchFamily="34" charset="0"/>
              </a:rPr>
              <a:t>if</a:t>
            </a:r>
            <a:r>
              <a:rPr lang="nl-NL" altLang="zh-CN" sz="3200" dirty="0">
                <a:solidFill>
                  <a:srgbClr val="003300"/>
                </a:solidFill>
                <a:cs typeface="Arial" panose="020B0604020202020204" pitchFamily="34" charset="0"/>
              </a:rPr>
              <a:t> </a:t>
            </a:r>
            <a:r>
              <a:rPr lang="nl-NL" altLang="zh-CN" sz="3200" i="1" dirty="0">
                <a:solidFill>
                  <a:srgbClr val="003300"/>
                </a:solidFill>
                <a:cs typeface="Arial" panose="020B0604020202020204" pitchFamily="34" charset="0"/>
              </a:rPr>
              <a:t>a </a:t>
            </a:r>
            <a:r>
              <a:rPr lang="nl-NL" altLang="zh-CN" sz="3200" dirty="0">
                <a:solidFill>
                  <a:srgbClr val="003300"/>
                </a:solidFill>
                <a:cs typeface="Arial" panose="020B0604020202020204" pitchFamily="34" charset="0"/>
              </a:rPr>
              <a:t>≠ </a:t>
            </a:r>
            <a:r>
              <a:rPr lang="nl-NL" altLang="zh-CN" sz="3200" i="1" dirty="0">
                <a:solidFill>
                  <a:srgbClr val="003300"/>
                </a:solidFill>
                <a:cs typeface="Arial" panose="020B0604020202020204" pitchFamily="34" charset="0"/>
              </a:rPr>
              <a:t>b</a:t>
            </a:r>
          </a:p>
          <a:p>
            <a:pPr lvl="3"/>
            <a:endParaRPr lang="el-GR" altLang="zh-CN" sz="3200" dirty="0">
              <a:solidFill>
                <a:srgbClr val="003300"/>
              </a:solidFill>
              <a:cs typeface="Arial" panose="020B0604020202020204" pitchFamily="34" charset="0"/>
            </a:endParaRPr>
          </a:p>
          <a:p>
            <a:pPr lvl="3"/>
            <a:r>
              <a:rPr lang="el-GR" altLang="zh-CN" sz="3200" dirty="0">
                <a:solidFill>
                  <a:srgbClr val="003300"/>
                </a:solidFill>
                <a:cs typeface="Arial" panose="020B0604020202020204" pitchFamily="34" charset="0"/>
              </a:rPr>
              <a:t>σ</a:t>
            </a:r>
            <a:r>
              <a:rPr lang="nl-NL" altLang="zh-CN" sz="3200" dirty="0">
                <a:solidFill>
                  <a:srgbClr val="003300"/>
                </a:solidFill>
                <a:cs typeface="Arial" panose="020B0604020202020204" pitchFamily="34" charset="0"/>
              </a:rPr>
              <a:t>(</a:t>
            </a:r>
            <a:r>
              <a:rPr lang="en-US" altLang="zh-CN" sz="3200" i="1" dirty="0" err="1">
                <a:solidFill>
                  <a:srgbClr val="003300"/>
                </a:solidFill>
                <a:ea typeface="宋体" panose="02010600030101010101" pitchFamily="2" charset="-122"/>
              </a:rPr>
              <a:t>a</a:t>
            </a:r>
            <a:r>
              <a:rPr lang="en-US" altLang="zh-CN" sz="3200" dirty="0" err="1">
                <a:solidFill>
                  <a:srgbClr val="003300"/>
                </a:solidFill>
                <a:ea typeface="宋体" panose="02010600030101010101" pitchFamily="2" charset="-122"/>
              </a:rPr>
              <a:t>,</a:t>
            </a:r>
            <a:r>
              <a:rPr lang="en-US" altLang="zh-CN" sz="3200" i="1" dirty="0" err="1">
                <a:solidFill>
                  <a:srgbClr val="003300"/>
                </a:solidFill>
                <a:ea typeface="宋体" panose="02010600030101010101" pitchFamily="2" charset="-122"/>
              </a:rPr>
              <a:t>b</a:t>
            </a:r>
            <a:r>
              <a:rPr lang="nl-NL" altLang="zh-CN" sz="3200" dirty="0">
                <a:solidFill>
                  <a:srgbClr val="003300"/>
                </a:solidFill>
                <a:cs typeface="Arial" panose="020B0604020202020204" pitchFamily="34" charset="0"/>
              </a:rPr>
              <a:t>) = 1 </a:t>
            </a:r>
            <a:r>
              <a:rPr lang="nl-NL" altLang="zh-CN" sz="3200" dirty="0" err="1">
                <a:solidFill>
                  <a:srgbClr val="003300"/>
                </a:solidFill>
                <a:cs typeface="Arial" panose="020B0604020202020204" pitchFamily="34" charset="0"/>
              </a:rPr>
              <a:t>if</a:t>
            </a:r>
            <a:r>
              <a:rPr lang="nl-NL" altLang="zh-CN" sz="3200" dirty="0">
                <a:solidFill>
                  <a:srgbClr val="003300"/>
                </a:solidFill>
                <a:cs typeface="Arial" panose="020B0604020202020204" pitchFamily="34" charset="0"/>
              </a:rPr>
              <a:t> </a:t>
            </a:r>
            <a:r>
              <a:rPr lang="nl-NL" altLang="zh-CN" sz="3200" i="1" dirty="0">
                <a:solidFill>
                  <a:srgbClr val="003300"/>
                </a:solidFill>
                <a:cs typeface="Arial" panose="020B0604020202020204" pitchFamily="34" charset="0"/>
              </a:rPr>
              <a:t>a</a:t>
            </a:r>
            <a:r>
              <a:rPr lang="nl-NL" altLang="zh-CN" sz="3200" dirty="0">
                <a:solidFill>
                  <a:srgbClr val="003300"/>
                </a:solidFill>
                <a:cs typeface="Arial" panose="020B0604020202020204" pitchFamily="34" charset="0"/>
              </a:rPr>
              <a:t> = </a:t>
            </a:r>
            <a:r>
              <a:rPr lang="nl-NL" altLang="zh-CN" sz="3200" i="1" dirty="0">
                <a:solidFill>
                  <a:srgbClr val="003300"/>
                </a:solidFill>
                <a:cs typeface="Arial" panose="020B0604020202020204" pitchFamily="34" charset="0"/>
              </a:rPr>
              <a:t>b</a:t>
            </a:r>
          </a:p>
          <a:p>
            <a:endParaRPr kumimoji="1" lang="zh-CN" altLang="en-US" dirty="0"/>
          </a:p>
        </p:txBody>
      </p:sp>
    </p:spTree>
    <p:extLst>
      <p:ext uri="{BB962C8B-B14F-4D97-AF65-F5344CB8AC3E}">
        <p14:creationId xmlns:p14="http://schemas.microsoft.com/office/powerpoint/2010/main" val="165932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34C6D-51E3-4CB4-4383-7F5313F66272}"/>
              </a:ext>
            </a:extLst>
          </p:cNvPr>
          <p:cNvSpPr>
            <a:spLocks noGrp="1"/>
          </p:cNvSpPr>
          <p:nvPr>
            <p:ph type="title"/>
          </p:nvPr>
        </p:nvSpPr>
        <p:spPr/>
        <p:txBody>
          <a:bodyPr/>
          <a:lstStyle/>
          <a:p>
            <a:r>
              <a:rPr lang="en-US" altLang="zh-CN" b="1" i="0" dirty="0">
                <a:solidFill>
                  <a:srgbClr val="000000"/>
                </a:solidFill>
                <a:effectLst/>
                <a:latin typeface="Helvetica Neue" panose="02000503000000020004" pitchFamily="2" charset="0"/>
              </a:rPr>
              <a:t>Human Genome</a:t>
            </a:r>
            <a:r>
              <a:rPr lang="zh-CN" altLang="en-US" b="1" i="0" dirty="0">
                <a:solidFill>
                  <a:srgbClr val="000000"/>
                </a:solidFill>
                <a:effectLst/>
                <a:latin typeface="Helvetica Neue" panose="02000503000000020004" pitchFamily="2" charset="0"/>
              </a:rPr>
              <a:t> </a:t>
            </a:r>
            <a:r>
              <a:rPr lang="en-US" altLang="zh-CN" b="1" i="0" dirty="0">
                <a:solidFill>
                  <a:srgbClr val="000000"/>
                </a:solidFill>
                <a:effectLst/>
                <a:latin typeface="Helvetica Neue" panose="02000503000000020004" pitchFamily="2" charset="0"/>
              </a:rPr>
              <a:t>Project(1990-2003)</a:t>
            </a:r>
            <a:endParaRPr kumimoji="1" lang="zh-CN" altLang="en-US" dirty="0"/>
          </a:p>
        </p:txBody>
      </p:sp>
      <p:pic>
        <p:nvPicPr>
          <p:cNvPr id="4" name="内容占位符 3">
            <a:extLst>
              <a:ext uri="{FF2B5EF4-FFF2-40B4-BE49-F238E27FC236}">
                <a16:creationId xmlns:a16="http://schemas.microsoft.com/office/drawing/2014/main" id="{AD2BC428-093E-4809-F04D-D6A4B39EC0C6}"/>
              </a:ext>
            </a:extLst>
          </p:cNvPr>
          <p:cNvPicPr>
            <a:picLocks noGrp="1" noChangeAspect="1"/>
          </p:cNvPicPr>
          <p:nvPr>
            <p:ph idx="1"/>
          </p:nvPr>
        </p:nvPicPr>
        <p:blipFill>
          <a:blip r:embed="rId2"/>
          <a:stretch>
            <a:fillRect/>
          </a:stretch>
        </p:blipFill>
        <p:spPr>
          <a:xfrm>
            <a:off x="363148" y="1690688"/>
            <a:ext cx="5379696" cy="4351338"/>
          </a:xfrm>
          <a:prstGeom prst="rect">
            <a:avLst/>
          </a:prstGeom>
        </p:spPr>
      </p:pic>
      <p:sp>
        <p:nvSpPr>
          <p:cNvPr id="5" name="文本框 4">
            <a:extLst>
              <a:ext uri="{FF2B5EF4-FFF2-40B4-BE49-F238E27FC236}">
                <a16:creationId xmlns:a16="http://schemas.microsoft.com/office/drawing/2014/main" id="{EE75E5A3-1DE0-3853-3C9E-FE1E419D6825}"/>
              </a:ext>
            </a:extLst>
          </p:cNvPr>
          <p:cNvSpPr txBox="1"/>
          <p:nvPr/>
        </p:nvSpPr>
        <p:spPr>
          <a:xfrm>
            <a:off x="6595672" y="1690688"/>
            <a:ext cx="5233180" cy="3170099"/>
          </a:xfrm>
          <a:prstGeom prst="rect">
            <a:avLst/>
          </a:prstGeom>
          <a:noFill/>
        </p:spPr>
        <p:txBody>
          <a:bodyPr wrap="square" rtlCol="0">
            <a:spAutoFit/>
          </a:bodyPr>
          <a:lstStyle/>
          <a:p>
            <a:r>
              <a:rPr lang="en-US" altLang="zh-CN" sz="4000" b="0" i="0" dirty="0">
                <a:solidFill>
                  <a:srgbClr val="00B0F0"/>
                </a:solidFill>
                <a:effectLst/>
                <a:latin typeface="Open Sans" panose="020B0606030504020204" pitchFamily="34" charset="0"/>
              </a:rPr>
              <a:t>One of the most ambitious and important scientific endeavors in human history.</a:t>
            </a:r>
            <a:endParaRPr kumimoji="1" lang="zh-CN" altLang="en-US" sz="4000" dirty="0">
              <a:solidFill>
                <a:srgbClr val="00B0F0"/>
              </a:solidFill>
            </a:endParaRPr>
          </a:p>
        </p:txBody>
      </p:sp>
    </p:spTree>
    <p:extLst>
      <p:ext uri="{BB962C8B-B14F-4D97-AF65-F5344CB8AC3E}">
        <p14:creationId xmlns:p14="http://schemas.microsoft.com/office/powerpoint/2010/main" val="4220958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6F353-4577-2FF0-4C25-BE19E11FFCA3}"/>
              </a:ext>
            </a:extLst>
          </p:cNvPr>
          <p:cNvSpPr>
            <a:spLocks noGrp="1"/>
          </p:cNvSpPr>
          <p:nvPr>
            <p:ph type="title"/>
          </p:nvPr>
        </p:nvSpPr>
        <p:spPr/>
        <p:txBody>
          <a:bodyPr/>
          <a:lstStyle/>
          <a:p>
            <a:r>
              <a:rPr lang="en-US" altLang="zh-CN" sz="4400" b="1" dirty="0">
                <a:ea typeface="宋体" panose="02010600030101010101" pitchFamily="2" charset="-122"/>
              </a:rPr>
              <a:t>Scoring function</a:t>
            </a:r>
            <a:endParaRPr kumimoji="1" lang="zh-CN" altLang="en-US" dirty="0"/>
          </a:p>
        </p:txBody>
      </p:sp>
      <p:sp>
        <p:nvSpPr>
          <p:cNvPr id="3" name="内容占位符 2">
            <a:extLst>
              <a:ext uri="{FF2B5EF4-FFF2-40B4-BE49-F238E27FC236}">
                <a16:creationId xmlns:a16="http://schemas.microsoft.com/office/drawing/2014/main" id="{83AF9B3F-FDA3-FEC4-7306-DFBC90B78B04}"/>
              </a:ext>
            </a:extLst>
          </p:cNvPr>
          <p:cNvSpPr>
            <a:spLocks noGrp="1"/>
          </p:cNvSpPr>
          <p:nvPr>
            <p:ph idx="1"/>
          </p:nvPr>
        </p:nvSpPr>
        <p:spPr/>
        <p:txBody>
          <a:bodyPr/>
          <a:lstStyle/>
          <a:p>
            <a:r>
              <a:rPr lang="en-US" altLang="zh-CN" sz="2800" dirty="0">
                <a:solidFill>
                  <a:srgbClr val="003300"/>
                </a:solidFill>
                <a:ea typeface="宋体" panose="02010600030101010101" pitchFamily="2" charset="-122"/>
              </a:rPr>
              <a:t>The cost for aligning the two sequences</a:t>
            </a:r>
            <a:r>
              <a:rPr lang="en-US" altLang="zh-CN" sz="2800" b="1" dirty="0">
                <a:solidFill>
                  <a:srgbClr val="003300"/>
                </a:solidFill>
                <a:ea typeface="宋体" panose="02010600030101010101" pitchFamily="2" charset="-122"/>
              </a:rPr>
              <a:t> s </a:t>
            </a:r>
            <a:r>
              <a:rPr lang="en-US" altLang="zh-CN" sz="2800" dirty="0">
                <a:solidFill>
                  <a:srgbClr val="003300"/>
                </a:solidFill>
                <a:ea typeface="宋体" panose="02010600030101010101" pitchFamily="2" charset="-122"/>
              </a:rPr>
              <a:t>= </a:t>
            </a:r>
            <a:r>
              <a:rPr lang="en-US" altLang="zh-CN" sz="2800" dirty="0">
                <a:solidFill>
                  <a:schemeClr val="accent2"/>
                </a:solidFill>
                <a:ea typeface="宋体" panose="02010600030101010101" pitchFamily="2" charset="-122"/>
              </a:rPr>
              <a:t>TGAACACGTCAA</a:t>
            </a:r>
            <a:r>
              <a:rPr lang="en-US" altLang="zh-CN" sz="2800" dirty="0">
                <a:solidFill>
                  <a:srgbClr val="003300"/>
                </a:solidFill>
                <a:ea typeface="宋体" panose="02010600030101010101" pitchFamily="2" charset="-122"/>
              </a:rPr>
              <a:t> and </a:t>
            </a:r>
            <a:r>
              <a:rPr lang="en-US" altLang="zh-CN" sz="2800" b="1" dirty="0">
                <a:solidFill>
                  <a:srgbClr val="003300"/>
                </a:solidFill>
                <a:ea typeface="宋体" panose="02010600030101010101" pitchFamily="2" charset="-122"/>
              </a:rPr>
              <a:t>t </a:t>
            </a:r>
            <a:r>
              <a:rPr lang="en-US" altLang="zh-CN" sz="2800" dirty="0">
                <a:solidFill>
                  <a:srgbClr val="003300"/>
                </a:solidFill>
                <a:ea typeface="宋体" panose="02010600030101010101" pitchFamily="2" charset="-122"/>
              </a:rPr>
              <a:t>= </a:t>
            </a:r>
            <a:r>
              <a:rPr lang="en-US" altLang="zh-CN" dirty="0">
                <a:solidFill>
                  <a:schemeClr val="accent2"/>
                </a:solidFill>
                <a:ea typeface="宋体" panose="02010600030101010101" pitchFamily="2" charset="-122"/>
              </a:rPr>
              <a:t>TGAATAGAA</a:t>
            </a:r>
            <a:r>
              <a:rPr lang="en-US" altLang="zh-CN" sz="2800" dirty="0">
                <a:solidFill>
                  <a:srgbClr val="003300"/>
                </a:solidFill>
                <a:ea typeface="宋体" panose="02010600030101010101" pitchFamily="2" charset="-122"/>
              </a:rPr>
              <a:t> :</a:t>
            </a:r>
            <a:endParaRPr lang="en-US" altLang="zh-CN" sz="2800" b="1" dirty="0">
              <a:solidFill>
                <a:srgbClr val="003300"/>
              </a:solidFill>
              <a:ea typeface="宋体" panose="02010600030101010101" pitchFamily="2" charset="-122"/>
            </a:endParaRPr>
          </a:p>
          <a:p>
            <a:r>
              <a:rPr lang="en-US" altLang="zh-CN" sz="2800" i="1" dirty="0">
                <a:solidFill>
                  <a:srgbClr val="003300"/>
                </a:solidFill>
                <a:ea typeface="宋体" panose="02010600030101010101" pitchFamily="2" charset="-122"/>
              </a:rPr>
              <a:t>A</a:t>
            </a:r>
            <a:r>
              <a:rPr lang="en-US" altLang="zh-CN" sz="2800" dirty="0">
                <a:solidFill>
                  <a:srgbClr val="003300"/>
                </a:solidFill>
                <a:ea typeface="宋体" panose="02010600030101010101" pitchFamily="2" charset="-122"/>
              </a:rPr>
              <a:t>(</a:t>
            </a:r>
            <a:r>
              <a:rPr lang="en-US" altLang="zh-CN" sz="2800" b="1" dirty="0" err="1">
                <a:solidFill>
                  <a:srgbClr val="003300"/>
                </a:solidFill>
                <a:ea typeface="宋体" panose="02010600030101010101" pitchFamily="2" charset="-122"/>
              </a:rPr>
              <a:t>s</a:t>
            </a:r>
            <a:r>
              <a:rPr lang="en-US" altLang="zh-CN" sz="2800" dirty="0" err="1">
                <a:solidFill>
                  <a:srgbClr val="003300"/>
                </a:solidFill>
                <a:ea typeface="宋体" panose="02010600030101010101" pitchFamily="2" charset="-122"/>
              </a:rPr>
              <a:t>,</a:t>
            </a:r>
            <a:r>
              <a:rPr lang="en-US" altLang="zh-CN" sz="2800" b="1" dirty="0" err="1">
                <a:solidFill>
                  <a:srgbClr val="003300"/>
                </a:solidFill>
                <a:ea typeface="宋体" panose="02010600030101010101" pitchFamily="2" charset="-122"/>
              </a:rPr>
              <a:t>t</a:t>
            </a:r>
            <a:r>
              <a:rPr lang="en-US" altLang="zh-CN" sz="2800" dirty="0">
                <a:solidFill>
                  <a:srgbClr val="003300"/>
                </a:solidFill>
                <a:ea typeface="宋体" panose="02010600030101010101" pitchFamily="2" charset="-122"/>
              </a:rPr>
              <a:t>) = </a:t>
            </a:r>
          </a:p>
          <a:p>
            <a:r>
              <a:rPr lang="en-US" altLang="zh-CN" sz="2800" dirty="0">
                <a:solidFill>
                  <a:srgbClr val="003300"/>
                </a:solidFill>
                <a:ea typeface="宋体" panose="02010600030101010101" pitchFamily="2" charset="-122"/>
              </a:rPr>
              <a:t>is: </a:t>
            </a:r>
          </a:p>
          <a:p>
            <a:r>
              <a:rPr lang="en-US" altLang="zh-CN" sz="2800" b="1" i="1" dirty="0">
                <a:solidFill>
                  <a:schemeClr val="accent2"/>
                </a:solidFill>
                <a:ea typeface="宋体" panose="02010600030101010101" pitchFamily="2" charset="-122"/>
              </a:rPr>
              <a:t>M</a:t>
            </a:r>
            <a:r>
              <a:rPr lang="en-US" altLang="zh-CN" sz="2800" b="1" dirty="0">
                <a:solidFill>
                  <a:schemeClr val="accent2"/>
                </a:solidFill>
                <a:ea typeface="宋体" panose="02010600030101010101" pitchFamily="2" charset="-122"/>
              </a:rPr>
              <a:t>(</a:t>
            </a:r>
            <a:r>
              <a:rPr lang="en-US" altLang="zh-CN" sz="2800" b="1" i="1" dirty="0">
                <a:solidFill>
                  <a:schemeClr val="accent2"/>
                </a:solidFill>
                <a:ea typeface="宋体" panose="02010600030101010101" pitchFamily="2" charset="-122"/>
              </a:rPr>
              <a:t>A</a:t>
            </a:r>
            <a:r>
              <a:rPr lang="en-US" altLang="zh-CN" sz="2800" b="1" dirty="0">
                <a:solidFill>
                  <a:schemeClr val="accent2"/>
                </a:solidFill>
                <a:ea typeface="宋体" panose="02010600030101010101" pitchFamily="2" charset="-122"/>
              </a:rPr>
              <a:t>)</a:t>
            </a:r>
            <a:r>
              <a:rPr lang="en-US" altLang="zh-CN" sz="2800" dirty="0">
                <a:solidFill>
                  <a:srgbClr val="003300"/>
                </a:solidFill>
                <a:ea typeface="宋体" panose="02010600030101010101" pitchFamily="2" charset="-122"/>
              </a:rPr>
              <a:t>	= 7 matches + 2 mismatches + 3 gaps</a:t>
            </a:r>
          </a:p>
          <a:p>
            <a:r>
              <a:rPr lang="en-US" altLang="zh-CN" sz="2800" dirty="0">
                <a:solidFill>
                  <a:srgbClr val="003300"/>
                </a:solidFill>
                <a:ea typeface="宋体" panose="02010600030101010101" pitchFamily="2" charset="-122"/>
              </a:rPr>
              <a:t>	= 7                – 2                     – 3               = </a:t>
            </a:r>
            <a:r>
              <a:rPr lang="en-US" altLang="zh-CN" sz="2800" b="1" dirty="0">
                <a:solidFill>
                  <a:schemeClr val="accent2"/>
                </a:solidFill>
                <a:latin typeface="Arial Black" panose="020B0604020202020204" pitchFamily="34" charset="0"/>
                <a:ea typeface="宋体" panose="02010600030101010101" pitchFamily="2" charset="-122"/>
              </a:rPr>
              <a:t>2 </a:t>
            </a:r>
            <a:r>
              <a:rPr lang="en-US" altLang="zh-CN" sz="2800" dirty="0">
                <a:solidFill>
                  <a:srgbClr val="003300"/>
                </a:solidFill>
                <a:ea typeface="宋体" panose="02010600030101010101" pitchFamily="2" charset="-122"/>
              </a:rPr>
              <a:t> </a:t>
            </a:r>
          </a:p>
          <a:p>
            <a:pPr marL="0" indent="0">
              <a:buNone/>
            </a:pPr>
            <a:endParaRPr kumimoji="1" lang="zh-CN" altLang="en-US" dirty="0"/>
          </a:p>
        </p:txBody>
      </p:sp>
      <p:sp>
        <p:nvSpPr>
          <p:cNvPr id="4" name="Text Box 6">
            <a:extLst>
              <a:ext uri="{FF2B5EF4-FFF2-40B4-BE49-F238E27FC236}">
                <a16:creationId xmlns:a16="http://schemas.microsoft.com/office/drawing/2014/main" id="{7ECAF48E-6E34-14A5-8443-AF6AF27B5AF7}"/>
              </a:ext>
            </a:extLst>
          </p:cNvPr>
          <p:cNvSpPr txBox="1">
            <a:spLocks noChangeArrowheads="1"/>
          </p:cNvSpPr>
          <p:nvPr/>
        </p:nvSpPr>
        <p:spPr bwMode="auto">
          <a:xfrm>
            <a:off x="2633143" y="2789862"/>
            <a:ext cx="60499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nl-NL" altLang="zh-CN" sz="2400" b="1" dirty="0">
                <a:solidFill>
                  <a:schemeClr val="accent2"/>
                </a:solidFill>
                <a:latin typeface="Courier New" panose="02070309020205020404" pitchFamily="49" charset="0"/>
              </a:rPr>
              <a:t>T G A A</a:t>
            </a:r>
            <a:r>
              <a:rPr lang="nl-NL" altLang="zh-CN" sz="2400" b="1" dirty="0">
                <a:solidFill>
                  <a:srgbClr val="003300"/>
                </a:solidFill>
                <a:latin typeface="Courier New" panose="02070309020205020404" pitchFamily="49" charset="0"/>
              </a:rPr>
              <a:t> C </a:t>
            </a:r>
            <a:r>
              <a:rPr lang="nl-NL" altLang="zh-CN" sz="2400" b="1" dirty="0">
                <a:solidFill>
                  <a:schemeClr val="accent2"/>
                </a:solidFill>
                <a:latin typeface="Courier New" panose="02070309020205020404" pitchFamily="49" charset="0"/>
              </a:rPr>
              <a:t>A</a:t>
            </a:r>
            <a:r>
              <a:rPr lang="nl-NL" altLang="zh-CN" sz="2400" b="1" dirty="0">
                <a:solidFill>
                  <a:srgbClr val="003300"/>
                </a:solidFill>
                <a:latin typeface="Courier New" panose="02070309020205020404" pitchFamily="49" charset="0"/>
              </a:rPr>
              <a:t> C </a:t>
            </a:r>
            <a:r>
              <a:rPr lang="nl-NL" altLang="zh-CN" sz="2400" b="1" dirty="0">
                <a:solidFill>
                  <a:schemeClr val="accent2"/>
                </a:solidFill>
                <a:latin typeface="Courier New" panose="02070309020205020404" pitchFamily="49" charset="0"/>
              </a:rPr>
              <a:t>G</a:t>
            </a:r>
            <a:r>
              <a:rPr lang="nl-NL" altLang="zh-CN" sz="2400" b="1" dirty="0">
                <a:solidFill>
                  <a:srgbClr val="003300"/>
                </a:solidFill>
                <a:latin typeface="Courier New" panose="02070309020205020404" pitchFamily="49" charset="0"/>
              </a:rPr>
              <a:t> T C A </a:t>
            </a:r>
            <a:r>
              <a:rPr lang="nl-NL" altLang="zh-CN" sz="2400" b="1" dirty="0">
                <a:solidFill>
                  <a:schemeClr val="accent2"/>
                </a:solidFill>
                <a:latin typeface="Courier New" panose="02070309020205020404" pitchFamily="49" charset="0"/>
              </a:rPr>
              <a:t>A</a:t>
            </a:r>
          </a:p>
          <a:p>
            <a:r>
              <a:rPr lang="nl-NL" altLang="zh-CN" sz="2400" b="1" dirty="0">
                <a:solidFill>
                  <a:srgbClr val="0033CC"/>
                </a:solidFill>
                <a:latin typeface="Courier New" panose="02070309020205020404" pitchFamily="49" charset="0"/>
              </a:rPr>
              <a:t>| | | |   |   |       |</a:t>
            </a:r>
          </a:p>
          <a:p>
            <a:r>
              <a:rPr lang="nl-NL" altLang="zh-CN" sz="2400" b="1" dirty="0">
                <a:solidFill>
                  <a:schemeClr val="accent2"/>
                </a:solidFill>
                <a:latin typeface="Courier New" panose="02070309020205020404" pitchFamily="49" charset="0"/>
              </a:rPr>
              <a:t>T G A A</a:t>
            </a:r>
            <a:r>
              <a:rPr lang="nl-NL" altLang="zh-CN" sz="2400" b="1" dirty="0">
                <a:solidFill>
                  <a:srgbClr val="003300"/>
                </a:solidFill>
                <a:latin typeface="Courier New" panose="02070309020205020404" pitchFamily="49" charset="0"/>
              </a:rPr>
              <a:t> T </a:t>
            </a:r>
            <a:r>
              <a:rPr lang="nl-NL" altLang="zh-CN" sz="2400" b="1" dirty="0">
                <a:solidFill>
                  <a:schemeClr val="accent2"/>
                </a:solidFill>
                <a:latin typeface="Courier New" panose="02070309020205020404" pitchFamily="49" charset="0"/>
              </a:rPr>
              <a:t>A</a:t>
            </a:r>
            <a:r>
              <a:rPr lang="nl-NL" altLang="zh-CN" sz="2400" b="1" dirty="0">
                <a:solidFill>
                  <a:srgbClr val="003300"/>
                </a:solidFill>
                <a:latin typeface="Courier New" panose="02070309020205020404" pitchFamily="49" charset="0"/>
              </a:rPr>
              <a:t> </a:t>
            </a:r>
            <a:r>
              <a:rPr lang="nl-NL" altLang="zh-CN" sz="2400" b="1" dirty="0">
                <a:solidFill>
                  <a:srgbClr val="FF0000"/>
                </a:solidFill>
                <a:latin typeface="Courier New" panose="02070309020205020404" pitchFamily="49" charset="0"/>
              </a:rPr>
              <a:t>-</a:t>
            </a:r>
            <a:r>
              <a:rPr lang="nl-NL" altLang="zh-CN" sz="2400" b="1" dirty="0">
                <a:solidFill>
                  <a:srgbClr val="003300"/>
                </a:solidFill>
                <a:latin typeface="Courier New" panose="02070309020205020404" pitchFamily="49" charset="0"/>
              </a:rPr>
              <a:t> G </a:t>
            </a:r>
            <a:r>
              <a:rPr lang="nl-NL" altLang="zh-CN" sz="2400" b="1" dirty="0">
                <a:solidFill>
                  <a:srgbClr val="FF0000"/>
                </a:solidFill>
                <a:latin typeface="Courier New" panose="02070309020205020404" pitchFamily="49" charset="0"/>
              </a:rPr>
              <a:t>- -</a:t>
            </a:r>
            <a:r>
              <a:rPr lang="nl-NL" altLang="zh-CN" sz="2400" b="1" dirty="0">
                <a:solidFill>
                  <a:srgbClr val="003300"/>
                </a:solidFill>
                <a:latin typeface="Courier New" panose="02070309020205020404" pitchFamily="49" charset="0"/>
              </a:rPr>
              <a:t> A </a:t>
            </a:r>
            <a:r>
              <a:rPr lang="nl-NL" altLang="zh-CN" sz="2400" b="1" dirty="0">
                <a:solidFill>
                  <a:schemeClr val="accent2"/>
                </a:solidFill>
                <a:latin typeface="Courier New" panose="02070309020205020404" pitchFamily="49" charset="0"/>
              </a:rPr>
              <a:t>A</a:t>
            </a:r>
          </a:p>
          <a:p>
            <a:pPr>
              <a:spcBef>
                <a:spcPct val="50000"/>
              </a:spcBef>
            </a:pPr>
            <a:endParaRPr lang="nl-NL" altLang="zh-CN" sz="1600" dirty="0">
              <a:solidFill>
                <a:schemeClr val="accent2"/>
              </a:solidFill>
            </a:endParaRPr>
          </a:p>
        </p:txBody>
      </p:sp>
    </p:spTree>
    <p:extLst>
      <p:ext uri="{BB962C8B-B14F-4D97-AF65-F5344CB8AC3E}">
        <p14:creationId xmlns:p14="http://schemas.microsoft.com/office/powerpoint/2010/main" val="4067117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155B6-DB62-B5BC-A7FA-5BDCFCDA0319}"/>
              </a:ext>
            </a:extLst>
          </p:cNvPr>
          <p:cNvSpPr>
            <a:spLocks noGrp="1"/>
          </p:cNvSpPr>
          <p:nvPr>
            <p:ph type="title"/>
          </p:nvPr>
        </p:nvSpPr>
        <p:spPr/>
        <p:txBody>
          <a:bodyPr/>
          <a:lstStyle/>
          <a:p>
            <a:r>
              <a:rPr lang="en-US" altLang="zh-CN" sz="4400" b="1" dirty="0">
                <a:solidFill>
                  <a:schemeClr val="accent6">
                    <a:lumMod val="50000"/>
                  </a:schemeClr>
                </a:solidFill>
                <a:ea typeface="宋体" panose="02010600030101010101" pitchFamily="2" charset="-122"/>
              </a:rPr>
              <a:t>The substitution matrix</a:t>
            </a:r>
            <a:endParaRPr kumimoji="1" lang="zh-CN" altLang="en-US" dirty="0">
              <a:solidFill>
                <a:schemeClr val="accent6">
                  <a:lumMod val="50000"/>
                </a:schemeClr>
              </a:solidFill>
            </a:endParaRPr>
          </a:p>
        </p:txBody>
      </p:sp>
      <p:sp>
        <p:nvSpPr>
          <p:cNvPr id="4" name="Text Box 4">
            <a:extLst>
              <a:ext uri="{FF2B5EF4-FFF2-40B4-BE49-F238E27FC236}">
                <a16:creationId xmlns:a16="http://schemas.microsoft.com/office/drawing/2014/main" id="{2F149E17-B7D9-C25B-11C1-BEDED5EF596F}"/>
              </a:ext>
            </a:extLst>
          </p:cNvPr>
          <p:cNvSpPr txBox="1">
            <a:spLocks noChangeArrowheads="1"/>
          </p:cNvSpPr>
          <p:nvPr/>
        </p:nvSpPr>
        <p:spPr bwMode="auto">
          <a:xfrm>
            <a:off x="838200" y="2045585"/>
            <a:ext cx="886043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dirty="0">
                <a:solidFill>
                  <a:srgbClr val="006600"/>
                </a:solidFill>
                <a:ea typeface="宋体" panose="02010600030101010101" pitchFamily="2" charset="-122"/>
              </a:rPr>
              <a:t>A more realistic scoring function is given by the biologically inspired substitution matrix :</a:t>
            </a:r>
          </a:p>
          <a:p>
            <a:endParaRPr lang="en-US" altLang="zh-CN" sz="2400" dirty="0">
              <a:solidFill>
                <a:srgbClr val="006600"/>
              </a:solidFill>
              <a:ea typeface="宋体" panose="02010600030101010101" pitchFamily="2" charset="-122"/>
            </a:endParaRPr>
          </a:p>
        </p:txBody>
      </p:sp>
      <p:sp>
        <p:nvSpPr>
          <p:cNvPr id="5" name="Text Box 9">
            <a:extLst>
              <a:ext uri="{FF2B5EF4-FFF2-40B4-BE49-F238E27FC236}">
                <a16:creationId xmlns:a16="http://schemas.microsoft.com/office/drawing/2014/main" id="{6EF87DA6-B53C-A0DB-41F6-7D4BF238D480}"/>
              </a:ext>
            </a:extLst>
          </p:cNvPr>
          <p:cNvSpPr txBox="1">
            <a:spLocks noChangeArrowheads="1"/>
          </p:cNvSpPr>
          <p:nvPr/>
        </p:nvSpPr>
        <p:spPr bwMode="auto">
          <a:xfrm>
            <a:off x="3686175" y="3198110"/>
            <a:ext cx="4321175"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2400" dirty="0">
              <a:solidFill>
                <a:srgbClr val="006600"/>
              </a:solidFill>
              <a:ea typeface="宋体" panose="02010600030101010101" pitchFamily="2" charset="-122"/>
            </a:endParaRPr>
          </a:p>
          <a:p>
            <a:r>
              <a:rPr lang="en-US" altLang="zh-CN" sz="2800" b="1" dirty="0">
                <a:solidFill>
                  <a:srgbClr val="0033CC"/>
                </a:solidFill>
                <a:latin typeface="Courier New" panose="02070309020205020404" pitchFamily="49" charset="0"/>
                <a:ea typeface="宋体" panose="02010600030101010101" pitchFamily="2" charset="-122"/>
              </a:rPr>
              <a:t>-   A   G   C   T </a:t>
            </a:r>
          </a:p>
          <a:p>
            <a:r>
              <a:rPr lang="en-US" altLang="zh-CN" sz="2800" b="1" dirty="0">
                <a:solidFill>
                  <a:srgbClr val="0033CC"/>
                </a:solidFill>
                <a:latin typeface="Courier New" panose="02070309020205020404" pitchFamily="49" charset="0"/>
                <a:ea typeface="宋体" panose="02010600030101010101" pitchFamily="2" charset="-122"/>
              </a:rPr>
              <a:t>A  </a:t>
            </a:r>
            <a:r>
              <a:rPr lang="en-US" altLang="zh-CN" sz="2800" b="1" dirty="0">
                <a:solidFill>
                  <a:srgbClr val="666633"/>
                </a:solidFill>
                <a:latin typeface="Courier New" panose="02070309020205020404" pitchFamily="49" charset="0"/>
                <a:ea typeface="宋体" panose="02010600030101010101" pitchFamily="2" charset="-122"/>
              </a:rPr>
              <a:t>10  -1  -3  -4</a:t>
            </a:r>
            <a:r>
              <a:rPr lang="en-US" altLang="zh-CN" sz="2800" b="1" dirty="0">
                <a:solidFill>
                  <a:srgbClr val="0033CC"/>
                </a:solidFill>
                <a:latin typeface="Courier New" panose="02070309020205020404" pitchFamily="49" charset="0"/>
                <a:ea typeface="宋体" panose="02010600030101010101" pitchFamily="2" charset="-122"/>
              </a:rPr>
              <a:t> </a:t>
            </a:r>
          </a:p>
          <a:p>
            <a:r>
              <a:rPr lang="en-US" altLang="zh-CN" sz="2800" b="1" dirty="0">
                <a:solidFill>
                  <a:srgbClr val="0033CC"/>
                </a:solidFill>
                <a:latin typeface="Courier New" panose="02070309020205020404" pitchFamily="49" charset="0"/>
                <a:ea typeface="宋体" panose="02010600030101010101" pitchFamily="2" charset="-122"/>
              </a:rPr>
              <a:t>G  </a:t>
            </a:r>
            <a:r>
              <a:rPr lang="en-US" altLang="zh-CN" sz="2800" b="1" dirty="0">
                <a:solidFill>
                  <a:srgbClr val="666633"/>
                </a:solidFill>
                <a:latin typeface="Courier New" panose="02070309020205020404" pitchFamily="49" charset="0"/>
                <a:ea typeface="宋体" panose="02010600030101010101" pitchFamily="2" charset="-122"/>
              </a:rPr>
              <a:t>-1   7  -5  -3</a:t>
            </a:r>
            <a:r>
              <a:rPr lang="en-US" altLang="zh-CN" sz="2800" b="1" dirty="0">
                <a:solidFill>
                  <a:srgbClr val="0033CC"/>
                </a:solidFill>
                <a:latin typeface="Courier New" panose="02070309020205020404" pitchFamily="49" charset="0"/>
                <a:ea typeface="宋体" panose="02010600030101010101" pitchFamily="2" charset="-122"/>
              </a:rPr>
              <a:t> </a:t>
            </a:r>
          </a:p>
          <a:p>
            <a:r>
              <a:rPr lang="en-US" altLang="zh-CN" sz="2800" b="1" dirty="0">
                <a:solidFill>
                  <a:srgbClr val="0033CC"/>
                </a:solidFill>
                <a:latin typeface="Courier New" panose="02070309020205020404" pitchFamily="49" charset="0"/>
                <a:ea typeface="宋体" panose="02010600030101010101" pitchFamily="2" charset="-122"/>
              </a:rPr>
              <a:t>C  </a:t>
            </a:r>
            <a:r>
              <a:rPr lang="en-US" altLang="zh-CN" sz="2800" b="1" dirty="0">
                <a:solidFill>
                  <a:srgbClr val="666633"/>
                </a:solidFill>
                <a:latin typeface="Courier New" panose="02070309020205020404" pitchFamily="49" charset="0"/>
                <a:ea typeface="宋体" panose="02010600030101010101" pitchFamily="2" charset="-122"/>
              </a:rPr>
              <a:t>-3  -5   9   0</a:t>
            </a:r>
            <a:r>
              <a:rPr lang="en-US" altLang="zh-CN" sz="2800" b="1" dirty="0">
                <a:solidFill>
                  <a:srgbClr val="0033CC"/>
                </a:solidFill>
                <a:latin typeface="Courier New" panose="02070309020205020404" pitchFamily="49" charset="0"/>
                <a:ea typeface="宋体" panose="02010600030101010101" pitchFamily="2" charset="-122"/>
              </a:rPr>
              <a:t> </a:t>
            </a:r>
          </a:p>
          <a:p>
            <a:r>
              <a:rPr lang="en-US" altLang="zh-CN" sz="2800" b="1" dirty="0">
                <a:solidFill>
                  <a:srgbClr val="0033CC"/>
                </a:solidFill>
                <a:latin typeface="Courier New" panose="02070309020205020404" pitchFamily="49" charset="0"/>
                <a:ea typeface="宋体" panose="02010600030101010101" pitchFamily="2" charset="-122"/>
              </a:rPr>
              <a:t>T  </a:t>
            </a:r>
            <a:r>
              <a:rPr lang="en-US" altLang="zh-CN" sz="2800" b="1" dirty="0">
                <a:solidFill>
                  <a:srgbClr val="666633"/>
                </a:solidFill>
                <a:latin typeface="Courier New" panose="02070309020205020404" pitchFamily="49" charset="0"/>
                <a:ea typeface="宋体" panose="02010600030101010101" pitchFamily="2" charset="-122"/>
              </a:rPr>
              <a:t>-4  -3   0   8</a:t>
            </a:r>
            <a:r>
              <a:rPr lang="en-US" altLang="zh-CN" sz="2800" dirty="0">
                <a:solidFill>
                  <a:srgbClr val="666633"/>
                </a:solidFill>
                <a:ea typeface="宋体" panose="02010600030101010101" pitchFamily="2" charset="-122"/>
              </a:rPr>
              <a:t> </a:t>
            </a:r>
          </a:p>
          <a:p>
            <a:endParaRPr lang="en-US" altLang="zh-CN" dirty="0">
              <a:solidFill>
                <a:srgbClr val="666633"/>
              </a:solidFill>
              <a:ea typeface="宋体" panose="02010600030101010101" pitchFamily="2" charset="-122"/>
            </a:endParaRPr>
          </a:p>
        </p:txBody>
      </p:sp>
    </p:spTree>
    <p:extLst>
      <p:ext uri="{BB962C8B-B14F-4D97-AF65-F5344CB8AC3E}">
        <p14:creationId xmlns:p14="http://schemas.microsoft.com/office/powerpoint/2010/main" val="1576713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3" name="Rectangle 103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3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6" name="Freeform: Shape 103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Freeform: Shape 103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8" name="Freeform: Shape 103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39" name="Freeform: Shape 103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40" name="Freeform: Shape 103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1" name="Freeform: Shape 104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42" name="Freeform: Shape 104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43" name="Freeform: Shape 104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标题 1">
            <a:extLst>
              <a:ext uri="{FF2B5EF4-FFF2-40B4-BE49-F238E27FC236}">
                <a16:creationId xmlns:a16="http://schemas.microsoft.com/office/drawing/2014/main" id="{ACDAFD3A-04DE-A844-FC37-9FDCEA69442A}"/>
              </a:ext>
            </a:extLst>
          </p:cNvPr>
          <p:cNvSpPr>
            <a:spLocks noGrp="1"/>
          </p:cNvSpPr>
          <p:nvPr>
            <p:ph type="title"/>
          </p:nvPr>
        </p:nvSpPr>
        <p:spPr>
          <a:xfrm>
            <a:off x="1198182" y="559813"/>
            <a:ext cx="3988369" cy="2236864"/>
          </a:xfrm>
        </p:spPr>
        <p:txBody>
          <a:bodyPr>
            <a:normAutofit/>
          </a:bodyPr>
          <a:lstStyle/>
          <a:p>
            <a:r>
              <a:rPr lang="en-US" altLang="zh-CN" b="1">
                <a:ea typeface="宋体" panose="02010600030101010101" pitchFamily="2" charset="-122"/>
              </a:rPr>
              <a:t>Local alignment</a:t>
            </a:r>
            <a:endParaRPr kumimoji="1" lang="zh-CN" altLang="en-US"/>
          </a:p>
        </p:txBody>
      </p:sp>
      <p:sp>
        <p:nvSpPr>
          <p:cNvPr id="3" name="内容占位符 2">
            <a:extLst>
              <a:ext uri="{FF2B5EF4-FFF2-40B4-BE49-F238E27FC236}">
                <a16:creationId xmlns:a16="http://schemas.microsoft.com/office/drawing/2014/main" id="{A0F61073-932A-EF30-D251-9019CAF4D4F9}"/>
              </a:ext>
            </a:extLst>
          </p:cNvPr>
          <p:cNvSpPr>
            <a:spLocks noGrp="1"/>
          </p:cNvSpPr>
          <p:nvPr>
            <p:ph idx="1"/>
          </p:nvPr>
        </p:nvSpPr>
        <p:spPr>
          <a:xfrm>
            <a:off x="1185756" y="2955401"/>
            <a:ext cx="4910244" cy="3157686"/>
          </a:xfrm>
        </p:spPr>
        <p:txBody>
          <a:bodyPr>
            <a:normAutofit/>
          </a:bodyPr>
          <a:lstStyle/>
          <a:p>
            <a:r>
              <a:rPr lang="en-US" altLang="zh-CN" sz="2400" b="1" dirty="0">
                <a:ea typeface="宋体" panose="02010600030101010101" pitchFamily="2" charset="-122"/>
              </a:rPr>
              <a:t>Local alignment</a:t>
            </a:r>
            <a:r>
              <a:rPr lang="en-US" altLang="zh-CN" sz="2400" dirty="0">
                <a:ea typeface="宋体" panose="02010600030101010101" pitchFamily="2" charset="-122"/>
              </a:rPr>
              <a:t> methods find related regions </a:t>
            </a:r>
            <a:r>
              <a:rPr lang="en-US" altLang="zh-CN" sz="2400" b="1" i="1" dirty="0">
                <a:ea typeface="宋体" panose="02010600030101010101" pitchFamily="2" charset="-122"/>
              </a:rPr>
              <a:t>within</a:t>
            </a:r>
            <a:r>
              <a:rPr lang="en-US" altLang="zh-CN" sz="2400" dirty="0">
                <a:ea typeface="宋体" panose="02010600030101010101" pitchFamily="2" charset="-122"/>
              </a:rPr>
              <a:t> sequences - they can consist of a </a:t>
            </a:r>
            <a:r>
              <a:rPr lang="en-US" altLang="zh-CN" sz="2400" b="1" dirty="0">
                <a:ea typeface="宋体" panose="02010600030101010101" pitchFamily="2" charset="-122"/>
              </a:rPr>
              <a:t>subset</a:t>
            </a:r>
            <a:r>
              <a:rPr lang="en-US" altLang="zh-CN" sz="2400" dirty="0">
                <a:ea typeface="宋体" panose="02010600030101010101" pitchFamily="2" charset="-122"/>
              </a:rPr>
              <a:t> of the characters within each sequence. </a:t>
            </a:r>
          </a:p>
          <a:p>
            <a:endParaRPr kumimoji="1" lang="zh-CN" altLang="en-US" sz="1800" dirty="0"/>
          </a:p>
        </p:txBody>
      </p:sp>
      <p:grpSp>
        <p:nvGrpSpPr>
          <p:cNvPr id="104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46" name="Freeform: Shape 104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4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9" name="Freeform: Shape 104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0" name="Freeform: Shape 104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1" name="Freeform: Shape 105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2" name="Freeform: Shape 105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3" name="Freeform: Shape 105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4" name="Freeform: Shape 105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5" name="Freeform: Shape 105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48" name="Freeform: Shape 104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4628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97D7A-F472-A6D5-D332-72D28B0F14A4}"/>
              </a:ext>
            </a:extLst>
          </p:cNvPr>
          <p:cNvSpPr>
            <a:spLocks noGrp="1"/>
          </p:cNvSpPr>
          <p:nvPr>
            <p:ph type="title"/>
          </p:nvPr>
        </p:nvSpPr>
        <p:spPr/>
        <p:txBody>
          <a:bodyPr/>
          <a:lstStyle/>
          <a:p>
            <a:r>
              <a:rPr lang="en-US" altLang="zh-CN" sz="4400" b="1" dirty="0">
                <a:solidFill>
                  <a:schemeClr val="accent6">
                    <a:lumMod val="50000"/>
                  </a:schemeClr>
                </a:solidFill>
                <a:ea typeface="宋体" panose="02010600030101010101" pitchFamily="2" charset="-122"/>
              </a:rPr>
              <a:t>Smith Waterman algorithm</a:t>
            </a:r>
            <a:endParaRPr kumimoji="1" lang="zh-CN" altLang="en-US" dirty="0">
              <a:solidFill>
                <a:schemeClr val="accent6">
                  <a:lumMod val="50000"/>
                </a:schemeClr>
              </a:solidFill>
            </a:endParaRPr>
          </a:p>
        </p:txBody>
      </p:sp>
      <p:sp>
        <p:nvSpPr>
          <p:cNvPr id="3" name="内容占位符 2">
            <a:extLst>
              <a:ext uri="{FF2B5EF4-FFF2-40B4-BE49-F238E27FC236}">
                <a16:creationId xmlns:a16="http://schemas.microsoft.com/office/drawing/2014/main" id="{36498231-F6ED-3217-1FB9-2EE181355361}"/>
              </a:ext>
            </a:extLst>
          </p:cNvPr>
          <p:cNvSpPr>
            <a:spLocks noGrp="1"/>
          </p:cNvSpPr>
          <p:nvPr>
            <p:ph idx="1"/>
          </p:nvPr>
        </p:nvSpPr>
        <p:spPr/>
        <p:txBody>
          <a:bodyPr/>
          <a:lstStyle/>
          <a:p>
            <a:r>
              <a:rPr lang="en-US" altLang="zh-CN" sz="2800" dirty="0">
                <a:ea typeface="宋体" panose="02010600030101010101" pitchFamily="2" charset="-122"/>
              </a:rPr>
              <a:t>The </a:t>
            </a:r>
            <a:r>
              <a:rPr lang="en-US" altLang="zh-CN" sz="2800" b="1" dirty="0">
                <a:ea typeface="宋体" panose="02010600030101010101" pitchFamily="2" charset="-122"/>
              </a:rPr>
              <a:t>Smith-Waterman algorithm</a:t>
            </a:r>
            <a:r>
              <a:rPr lang="en-US" altLang="zh-CN" sz="2800" dirty="0">
                <a:ea typeface="宋体" panose="02010600030101010101" pitchFamily="2" charset="-122"/>
              </a:rPr>
              <a:t> (1981) is for determining similar regions between two nucleotide or protein sequences. </a:t>
            </a:r>
          </a:p>
          <a:p>
            <a:r>
              <a:rPr lang="en-US" altLang="zh-CN" sz="2800" dirty="0">
                <a:ea typeface="宋体" panose="02010600030101010101" pitchFamily="2" charset="-122"/>
              </a:rPr>
              <a:t>Smith-Waterman is also a dynamic programming algorithm and improves on Needleman-Wunsch. As such, it has the desirable property that it is guaranteed to find the </a:t>
            </a:r>
            <a:r>
              <a:rPr lang="en-US" altLang="zh-CN" sz="2800" b="1" dirty="0">
                <a:ea typeface="宋体" panose="02010600030101010101" pitchFamily="2" charset="-122"/>
              </a:rPr>
              <a:t>optimal local alignment</a:t>
            </a:r>
            <a:r>
              <a:rPr lang="en-US" altLang="zh-CN" sz="2800" dirty="0">
                <a:ea typeface="宋体" panose="02010600030101010101" pitchFamily="2" charset="-122"/>
              </a:rPr>
              <a:t> with respect to the scoring system being used (which includes the substitution matrix and the gap-scoring scheme). </a:t>
            </a:r>
          </a:p>
          <a:p>
            <a:endParaRPr kumimoji="1" lang="zh-CN" altLang="en-US" dirty="0"/>
          </a:p>
        </p:txBody>
      </p:sp>
    </p:spTree>
    <p:extLst>
      <p:ext uri="{BB962C8B-B14F-4D97-AF65-F5344CB8AC3E}">
        <p14:creationId xmlns:p14="http://schemas.microsoft.com/office/powerpoint/2010/main" val="710415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0FF69-56EA-E885-8B2D-8B3BFE790714}"/>
              </a:ext>
            </a:extLst>
          </p:cNvPr>
          <p:cNvSpPr>
            <a:spLocks noGrp="1"/>
          </p:cNvSpPr>
          <p:nvPr>
            <p:ph type="title"/>
          </p:nvPr>
        </p:nvSpPr>
        <p:spPr/>
        <p:txBody>
          <a:bodyPr/>
          <a:lstStyle/>
          <a:p>
            <a:r>
              <a:rPr lang="en-US" altLang="zh-CN" sz="4400" b="1" dirty="0">
                <a:solidFill>
                  <a:schemeClr val="accent6">
                    <a:lumMod val="50000"/>
                  </a:schemeClr>
                </a:solidFill>
                <a:ea typeface="宋体" panose="02010600030101010101" pitchFamily="2" charset="-122"/>
              </a:rPr>
              <a:t>Optimal local alignment</a:t>
            </a:r>
            <a:endParaRPr kumimoji="1" lang="zh-CN" altLang="en-US" dirty="0">
              <a:solidFill>
                <a:schemeClr val="accent6">
                  <a:lumMod val="50000"/>
                </a:schemeClr>
              </a:solidFill>
            </a:endParaRPr>
          </a:p>
        </p:txBody>
      </p:sp>
      <p:sp>
        <p:nvSpPr>
          <p:cNvPr id="3" name="内容占位符 2">
            <a:extLst>
              <a:ext uri="{FF2B5EF4-FFF2-40B4-BE49-F238E27FC236}">
                <a16:creationId xmlns:a16="http://schemas.microsoft.com/office/drawing/2014/main" id="{CFFEA687-9FCA-5F7E-9592-773A185C298E}"/>
              </a:ext>
            </a:extLst>
          </p:cNvPr>
          <p:cNvSpPr>
            <a:spLocks noGrp="1"/>
          </p:cNvSpPr>
          <p:nvPr>
            <p:ph idx="1"/>
          </p:nvPr>
        </p:nvSpPr>
        <p:spPr/>
        <p:txBody>
          <a:bodyPr/>
          <a:lstStyle/>
          <a:p>
            <a:r>
              <a:rPr lang="en-US" altLang="zh-CN" sz="2800" dirty="0">
                <a:solidFill>
                  <a:srgbClr val="003300"/>
                </a:solidFill>
                <a:ea typeface="宋体" panose="02010600030101010101" pitchFamily="2" charset="-122"/>
              </a:rPr>
              <a:t>The </a:t>
            </a:r>
            <a:r>
              <a:rPr lang="en-US" altLang="zh-CN" sz="2800" b="1" dirty="0">
                <a:solidFill>
                  <a:srgbClr val="003300"/>
                </a:solidFill>
                <a:ea typeface="宋体" panose="02010600030101010101" pitchFamily="2" charset="-122"/>
              </a:rPr>
              <a:t>optimal local alignment</a:t>
            </a:r>
            <a:r>
              <a:rPr lang="en-US" altLang="zh-CN" sz="2800" dirty="0">
                <a:solidFill>
                  <a:srgbClr val="003300"/>
                </a:solidFill>
                <a:ea typeface="宋体" panose="02010600030101010101" pitchFamily="2" charset="-122"/>
              </a:rPr>
              <a:t> </a:t>
            </a:r>
            <a:r>
              <a:rPr lang="en-US" altLang="zh-CN" sz="2800" i="1" dirty="0">
                <a:solidFill>
                  <a:srgbClr val="003300"/>
                </a:solidFill>
                <a:ea typeface="宋体" panose="02010600030101010101" pitchFamily="2" charset="-122"/>
              </a:rPr>
              <a:t>A</a:t>
            </a:r>
            <a:r>
              <a:rPr lang="en-US" altLang="zh-CN" sz="2800" dirty="0">
                <a:solidFill>
                  <a:srgbClr val="003300"/>
                </a:solidFill>
                <a:ea typeface="宋体" panose="02010600030101010101" pitchFamily="2" charset="-122"/>
              </a:rPr>
              <a:t>* between two sequences</a:t>
            </a:r>
            <a:r>
              <a:rPr lang="en-US" altLang="zh-CN" sz="2800" b="1" dirty="0">
                <a:solidFill>
                  <a:srgbClr val="003300"/>
                </a:solidFill>
                <a:ea typeface="宋体" panose="02010600030101010101" pitchFamily="2" charset="-122"/>
              </a:rPr>
              <a:t> s </a:t>
            </a:r>
            <a:r>
              <a:rPr lang="en-US" altLang="zh-CN" sz="2800" dirty="0">
                <a:solidFill>
                  <a:srgbClr val="003300"/>
                </a:solidFill>
                <a:ea typeface="宋体" panose="02010600030101010101" pitchFamily="2" charset="-122"/>
              </a:rPr>
              <a:t>and </a:t>
            </a:r>
            <a:r>
              <a:rPr lang="en-US" altLang="zh-CN" sz="2800" b="1" dirty="0">
                <a:solidFill>
                  <a:srgbClr val="003300"/>
                </a:solidFill>
                <a:ea typeface="宋体" panose="02010600030101010101" pitchFamily="2" charset="-122"/>
              </a:rPr>
              <a:t>t </a:t>
            </a:r>
            <a:r>
              <a:rPr lang="en-US" altLang="zh-CN" sz="2800" dirty="0">
                <a:solidFill>
                  <a:srgbClr val="003300"/>
                </a:solidFill>
                <a:ea typeface="宋体" panose="02010600030101010101" pitchFamily="2" charset="-122"/>
              </a:rPr>
              <a:t>is the </a:t>
            </a:r>
            <a:r>
              <a:rPr lang="en-US" altLang="zh-CN" sz="2800" b="1" dirty="0">
                <a:solidFill>
                  <a:srgbClr val="003300"/>
                </a:solidFill>
                <a:ea typeface="宋体" panose="02010600030101010101" pitchFamily="2" charset="-122"/>
              </a:rPr>
              <a:t>optimal global alignment</a:t>
            </a:r>
            <a:r>
              <a:rPr lang="en-US" altLang="zh-CN" sz="2800" dirty="0">
                <a:solidFill>
                  <a:srgbClr val="003300"/>
                </a:solidFill>
                <a:ea typeface="宋体" panose="02010600030101010101" pitchFamily="2" charset="-122"/>
              </a:rPr>
              <a:t> </a:t>
            </a:r>
            <a:r>
              <a:rPr lang="en-US" altLang="zh-CN" sz="2800" i="1" dirty="0">
                <a:solidFill>
                  <a:srgbClr val="003300"/>
                </a:solidFill>
                <a:ea typeface="宋体" panose="02010600030101010101" pitchFamily="2" charset="-122"/>
              </a:rPr>
              <a:t>A</a:t>
            </a:r>
            <a:r>
              <a:rPr lang="en-US" altLang="zh-CN" sz="2800" dirty="0">
                <a:solidFill>
                  <a:srgbClr val="003300"/>
                </a:solidFill>
                <a:ea typeface="宋体" panose="02010600030101010101" pitchFamily="2" charset="-122"/>
              </a:rPr>
              <a:t>(</a:t>
            </a:r>
            <a:r>
              <a:rPr lang="en-US" altLang="zh-CN" sz="2800" b="1" dirty="0">
                <a:solidFill>
                  <a:srgbClr val="003300"/>
                </a:solidFill>
                <a:ea typeface="宋体" panose="02010600030101010101" pitchFamily="2" charset="-122"/>
              </a:rPr>
              <a:t>s</a:t>
            </a:r>
            <a:r>
              <a:rPr lang="en-US" altLang="zh-CN" sz="2800" dirty="0">
                <a:solidFill>
                  <a:srgbClr val="003300"/>
                </a:solidFill>
                <a:ea typeface="宋体" panose="02010600030101010101" pitchFamily="2" charset="-122"/>
              </a:rPr>
              <a:t>(i</a:t>
            </a:r>
            <a:r>
              <a:rPr lang="en-US" altLang="zh-CN" sz="2800" baseline="-25000" dirty="0">
                <a:solidFill>
                  <a:srgbClr val="003300"/>
                </a:solidFill>
                <a:ea typeface="宋体" panose="02010600030101010101" pitchFamily="2" charset="-122"/>
              </a:rPr>
              <a:t>1</a:t>
            </a:r>
            <a:r>
              <a:rPr lang="en-US" altLang="zh-CN" sz="2800" dirty="0">
                <a:solidFill>
                  <a:srgbClr val="003300"/>
                </a:solidFill>
                <a:ea typeface="宋体" panose="02010600030101010101" pitchFamily="2" charset="-122"/>
              </a:rPr>
              <a:t>:i</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 </a:t>
            </a:r>
            <a:r>
              <a:rPr lang="en-US" altLang="zh-CN" sz="2800" b="1" dirty="0">
                <a:solidFill>
                  <a:srgbClr val="003300"/>
                </a:solidFill>
                <a:ea typeface="宋体" panose="02010600030101010101" pitchFamily="2" charset="-122"/>
              </a:rPr>
              <a:t>t</a:t>
            </a:r>
            <a:r>
              <a:rPr lang="en-US" altLang="zh-CN" sz="2800" dirty="0">
                <a:solidFill>
                  <a:srgbClr val="003300"/>
                </a:solidFill>
                <a:ea typeface="宋体" panose="02010600030101010101" pitchFamily="2" charset="-122"/>
              </a:rPr>
              <a:t>(j</a:t>
            </a:r>
            <a:r>
              <a:rPr lang="en-US" altLang="zh-CN" sz="2800" baseline="-25000" dirty="0">
                <a:solidFill>
                  <a:srgbClr val="003300"/>
                </a:solidFill>
                <a:ea typeface="宋体" panose="02010600030101010101" pitchFamily="2" charset="-122"/>
              </a:rPr>
              <a:t>1</a:t>
            </a:r>
            <a:r>
              <a:rPr lang="en-US" altLang="zh-CN" sz="2800" dirty="0">
                <a:solidFill>
                  <a:srgbClr val="003300"/>
                </a:solidFill>
                <a:ea typeface="宋体" panose="02010600030101010101" pitchFamily="2" charset="-122"/>
              </a:rPr>
              <a:t>:j</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a:t>
            </a:r>
            <a:r>
              <a:rPr lang="en-US" altLang="zh-CN" sz="2800" b="1" dirty="0">
                <a:solidFill>
                  <a:srgbClr val="003300"/>
                </a:solidFill>
                <a:ea typeface="宋体" panose="02010600030101010101" pitchFamily="2" charset="-122"/>
              </a:rPr>
              <a:t> </a:t>
            </a:r>
            <a:r>
              <a:rPr lang="en-US" altLang="zh-CN" sz="2800" dirty="0">
                <a:solidFill>
                  <a:srgbClr val="003300"/>
                </a:solidFill>
                <a:ea typeface="宋体" panose="02010600030101010101" pitchFamily="2" charset="-122"/>
              </a:rPr>
              <a:t>) of the sub-sequences</a:t>
            </a:r>
            <a:r>
              <a:rPr lang="en-US" altLang="zh-CN" sz="2800" b="1" dirty="0">
                <a:solidFill>
                  <a:srgbClr val="003300"/>
                </a:solidFill>
                <a:ea typeface="宋体" panose="02010600030101010101" pitchFamily="2" charset="-122"/>
              </a:rPr>
              <a:t> s</a:t>
            </a:r>
            <a:r>
              <a:rPr lang="en-US" altLang="zh-CN" sz="2800" dirty="0">
                <a:solidFill>
                  <a:srgbClr val="003300"/>
                </a:solidFill>
                <a:ea typeface="宋体" panose="02010600030101010101" pitchFamily="2" charset="-122"/>
              </a:rPr>
              <a:t>(i</a:t>
            </a:r>
            <a:r>
              <a:rPr lang="en-US" altLang="zh-CN" sz="2800" baseline="-25000" dirty="0">
                <a:solidFill>
                  <a:srgbClr val="003300"/>
                </a:solidFill>
                <a:ea typeface="宋体" panose="02010600030101010101" pitchFamily="2" charset="-122"/>
              </a:rPr>
              <a:t>1</a:t>
            </a:r>
            <a:r>
              <a:rPr lang="en-US" altLang="zh-CN" sz="2800" dirty="0">
                <a:solidFill>
                  <a:srgbClr val="003300"/>
                </a:solidFill>
                <a:ea typeface="宋体" panose="02010600030101010101" pitchFamily="2" charset="-122"/>
              </a:rPr>
              <a:t>:i</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a:t>
            </a:r>
            <a:r>
              <a:rPr lang="en-US" altLang="zh-CN" sz="2800" b="1" dirty="0">
                <a:solidFill>
                  <a:srgbClr val="003300"/>
                </a:solidFill>
                <a:ea typeface="宋体" panose="02010600030101010101" pitchFamily="2" charset="-122"/>
              </a:rPr>
              <a:t> </a:t>
            </a:r>
            <a:r>
              <a:rPr lang="en-US" altLang="zh-CN" sz="2800" dirty="0">
                <a:solidFill>
                  <a:srgbClr val="003300"/>
                </a:solidFill>
                <a:ea typeface="宋体" panose="02010600030101010101" pitchFamily="2" charset="-122"/>
              </a:rPr>
              <a:t>and </a:t>
            </a:r>
            <a:r>
              <a:rPr lang="en-US" altLang="zh-CN" sz="2800" b="1" dirty="0">
                <a:solidFill>
                  <a:srgbClr val="003300"/>
                </a:solidFill>
                <a:ea typeface="宋体" panose="02010600030101010101" pitchFamily="2" charset="-122"/>
              </a:rPr>
              <a:t>t</a:t>
            </a:r>
            <a:r>
              <a:rPr lang="en-US" altLang="zh-CN" sz="2800" dirty="0">
                <a:solidFill>
                  <a:srgbClr val="003300"/>
                </a:solidFill>
                <a:ea typeface="宋体" panose="02010600030101010101" pitchFamily="2" charset="-122"/>
              </a:rPr>
              <a:t>(j</a:t>
            </a:r>
            <a:r>
              <a:rPr lang="en-US" altLang="zh-CN" sz="2800" baseline="-25000" dirty="0">
                <a:solidFill>
                  <a:srgbClr val="003300"/>
                </a:solidFill>
                <a:ea typeface="宋体" panose="02010600030101010101" pitchFamily="2" charset="-122"/>
              </a:rPr>
              <a:t>1</a:t>
            </a:r>
            <a:r>
              <a:rPr lang="en-US" altLang="zh-CN" sz="2800" dirty="0">
                <a:solidFill>
                  <a:srgbClr val="003300"/>
                </a:solidFill>
                <a:ea typeface="宋体" panose="02010600030101010101" pitchFamily="2" charset="-122"/>
              </a:rPr>
              <a:t>:j</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 for some optimal choice of i</a:t>
            </a:r>
            <a:r>
              <a:rPr lang="en-US" altLang="zh-CN" sz="2800" baseline="-25000" dirty="0">
                <a:solidFill>
                  <a:srgbClr val="003300"/>
                </a:solidFill>
                <a:ea typeface="宋体" panose="02010600030101010101" pitchFamily="2" charset="-122"/>
              </a:rPr>
              <a:t>1</a:t>
            </a:r>
            <a:r>
              <a:rPr lang="en-US" altLang="zh-CN" sz="2800" dirty="0">
                <a:solidFill>
                  <a:srgbClr val="003300"/>
                </a:solidFill>
                <a:ea typeface="宋体" panose="02010600030101010101" pitchFamily="2" charset="-122"/>
              </a:rPr>
              <a:t>, i</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a:t>
            </a:r>
            <a:r>
              <a:rPr lang="en-US" altLang="zh-CN" sz="2800" b="1" dirty="0">
                <a:solidFill>
                  <a:srgbClr val="003300"/>
                </a:solidFill>
                <a:ea typeface="宋体" panose="02010600030101010101" pitchFamily="2" charset="-122"/>
              </a:rPr>
              <a:t> </a:t>
            </a:r>
            <a:r>
              <a:rPr lang="en-US" altLang="zh-CN" sz="2800" dirty="0">
                <a:solidFill>
                  <a:srgbClr val="003300"/>
                </a:solidFill>
                <a:ea typeface="宋体" panose="02010600030101010101" pitchFamily="2" charset="-122"/>
              </a:rPr>
              <a:t>j</a:t>
            </a:r>
            <a:r>
              <a:rPr lang="en-US" altLang="zh-CN" sz="2800" baseline="-25000" dirty="0">
                <a:solidFill>
                  <a:srgbClr val="003300"/>
                </a:solidFill>
                <a:ea typeface="宋体" panose="02010600030101010101" pitchFamily="2" charset="-122"/>
              </a:rPr>
              <a:t>1 </a:t>
            </a:r>
            <a:r>
              <a:rPr lang="en-US" altLang="zh-CN" sz="2800" dirty="0">
                <a:solidFill>
                  <a:srgbClr val="003300"/>
                </a:solidFill>
                <a:ea typeface="宋体" panose="02010600030101010101" pitchFamily="2" charset="-122"/>
              </a:rPr>
              <a:t>and j</a:t>
            </a:r>
            <a:r>
              <a:rPr lang="en-US" altLang="zh-CN" sz="2800" baseline="-25000" dirty="0">
                <a:solidFill>
                  <a:srgbClr val="003300"/>
                </a:solidFill>
                <a:ea typeface="宋体" panose="02010600030101010101" pitchFamily="2" charset="-122"/>
              </a:rPr>
              <a:t>2</a:t>
            </a:r>
            <a:r>
              <a:rPr lang="en-US" altLang="zh-CN" sz="2800" dirty="0">
                <a:solidFill>
                  <a:srgbClr val="003300"/>
                </a:solidFill>
                <a:ea typeface="宋体" panose="02010600030101010101" pitchFamily="2" charset="-122"/>
              </a:rPr>
              <a:t>. </a:t>
            </a:r>
          </a:p>
          <a:p>
            <a:endParaRPr kumimoji="1" lang="zh-CN" altLang="en-US" dirty="0"/>
          </a:p>
        </p:txBody>
      </p:sp>
    </p:spTree>
    <p:extLst>
      <p:ext uri="{BB962C8B-B14F-4D97-AF65-F5344CB8AC3E}">
        <p14:creationId xmlns:p14="http://schemas.microsoft.com/office/powerpoint/2010/main" val="2540901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E71B7-821D-6A42-52F0-6EC841A73231}"/>
              </a:ext>
            </a:extLst>
          </p:cNvPr>
          <p:cNvSpPr>
            <a:spLocks noGrp="1"/>
          </p:cNvSpPr>
          <p:nvPr>
            <p:ph type="title"/>
          </p:nvPr>
        </p:nvSpPr>
        <p:spPr>
          <a:xfrm>
            <a:off x="838200" y="365125"/>
            <a:ext cx="11353800" cy="1325563"/>
          </a:xfrm>
        </p:spPr>
        <p:txBody>
          <a:bodyPr/>
          <a:lstStyle/>
          <a:p>
            <a:r>
              <a:rPr lang="en-US" altLang="zh-CN" sz="4400" b="1" dirty="0">
                <a:solidFill>
                  <a:schemeClr val="accent6">
                    <a:lumMod val="50000"/>
                  </a:schemeClr>
                </a:solidFill>
                <a:ea typeface="宋体" panose="02010600030101010101" pitchFamily="2" charset="-122"/>
              </a:rPr>
              <a:t>The Needleman-Wunsch algorithm</a:t>
            </a:r>
            <a:br>
              <a:rPr lang="nl-NL" altLang="zh-CN" sz="4400" b="1" dirty="0"/>
            </a:br>
            <a:endParaRPr kumimoji="1" lang="zh-CN" altLang="en-US" dirty="0"/>
          </a:p>
        </p:txBody>
      </p:sp>
      <p:grpSp>
        <p:nvGrpSpPr>
          <p:cNvPr id="4" name="组合 3">
            <a:extLst>
              <a:ext uri="{FF2B5EF4-FFF2-40B4-BE49-F238E27FC236}">
                <a16:creationId xmlns:a16="http://schemas.microsoft.com/office/drawing/2014/main" id="{275F7702-305D-7465-9DE3-06097010BE4C}"/>
              </a:ext>
            </a:extLst>
          </p:cNvPr>
          <p:cNvGrpSpPr/>
          <p:nvPr/>
        </p:nvGrpSpPr>
        <p:grpSpPr>
          <a:xfrm>
            <a:off x="1433122" y="1182687"/>
            <a:ext cx="8424863" cy="5310188"/>
            <a:chOff x="323850" y="908050"/>
            <a:chExt cx="8424863" cy="5310188"/>
          </a:xfrm>
        </p:grpSpPr>
        <p:sp>
          <p:nvSpPr>
            <p:cNvPr id="5" name="Text Box 4">
              <a:extLst>
                <a:ext uri="{FF2B5EF4-FFF2-40B4-BE49-F238E27FC236}">
                  <a16:creationId xmlns:a16="http://schemas.microsoft.com/office/drawing/2014/main" id="{EF328590-296F-3389-86D4-065FAD2C0778}"/>
                </a:ext>
              </a:extLst>
            </p:cNvPr>
            <p:cNvSpPr txBox="1">
              <a:spLocks noChangeArrowheads="1"/>
            </p:cNvSpPr>
            <p:nvPr/>
          </p:nvSpPr>
          <p:spPr bwMode="auto">
            <a:xfrm>
              <a:off x="323850" y="908050"/>
              <a:ext cx="8424863"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buFontTx/>
                <a:buAutoNum type="arabicPeriod"/>
              </a:pPr>
              <a:r>
                <a:rPr lang="en-US" altLang="zh-CN" dirty="0">
                  <a:ea typeface="宋体" panose="02010600030101010101" pitchFamily="2" charset="-122"/>
                </a:rPr>
                <a:t>Create a table of size (</a:t>
              </a:r>
              <a:r>
                <a:rPr lang="en-US" altLang="zh-CN" i="1" dirty="0">
                  <a:ea typeface="宋体" panose="02010600030101010101" pitchFamily="2" charset="-122"/>
                </a:rPr>
                <a:t>m</a:t>
              </a:r>
              <a:r>
                <a:rPr lang="en-US" altLang="zh-CN" dirty="0">
                  <a:ea typeface="宋体" panose="02010600030101010101" pitchFamily="2" charset="-122"/>
                </a:rPr>
                <a:t>+1)x(</a:t>
              </a:r>
              <a:r>
                <a:rPr lang="en-US" altLang="zh-CN" i="1" dirty="0">
                  <a:ea typeface="宋体" panose="02010600030101010101" pitchFamily="2" charset="-122"/>
                </a:rPr>
                <a:t>n</a:t>
              </a:r>
              <a:r>
                <a:rPr lang="en-US" altLang="zh-CN" dirty="0">
                  <a:ea typeface="宋体" panose="02010600030101010101" pitchFamily="2" charset="-122"/>
                </a:rPr>
                <a:t>+1) for sequences </a:t>
              </a:r>
              <a:r>
                <a:rPr lang="en-US" altLang="zh-CN" b="1" dirty="0">
                  <a:ea typeface="宋体" panose="02010600030101010101" pitchFamily="2" charset="-122"/>
                </a:rPr>
                <a:t>s</a:t>
              </a:r>
              <a:r>
                <a:rPr lang="en-US" altLang="zh-CN" dirty="0">
                  <a:ea typeface="宋体" panose="02010600030101010101" pitchFamily="2" charset="-122"/>
                </a:rPr>
                <a:t> and </a:t>
              </a:r>
              <a:r>
                <a:rPr lang="en-US" altLang="zh-CN" b="1" dirty="0">
                  <a:ea typeface="宋体" panose="02010600030101010101" pitchFamily="2" charset="-122"/>
                </a:rPr>
                <a:t>t </a:t>
              </a:r>
              <a:r>
                <a:rPr lang="en-US" altLang="zh-CN" dirty="0">
                  <a:ea typeface="宋体" panose="02010600030101010101" pitchFamily="2" charset="-122"/>
                </a:rPr>
                <a:t>of lengths </a:t>
              </a:r>
              <a:r>
                <a:rPr lang="en-US" altLang="zh-CN" i="1" dirty="0">
                  <a:ea typeface="宋体" panose="02010600030101010101" pitchFamily="2" charset="-122"/>
                </a:rPr>
                <a:t>m </a:t>
              </a:r>
              <a:r>
                <a:rPr lang="en-US" altLang="zh-CN" dirty="0">
                  <a:ea typeface="宋体" panose="02010600030101010101" pitchFamily="2" charset="-122"/>
                </a:rPr>
                <a:t>and </a:t>
              </a:r>
              <a:r>
                <a:rPr lang="en-US" altLang="zh-CN" i="1" dirty="0">
                  <a:ea typeface="宋体" panose="02010600030101010101" pitchFamily="2" charset="-122"/>
                </a:rPr>
                <a:t>n</a:t>
              </a:r>
              <a:r>
                <a:rPr lang="en-US" altLang="zh-CN" dirty="0">
                  <a:ea typeface="宋体" panose="02010600030101010101" pitchFamily="2" charset="-122"/>
                </a:rPr>
                <a:t>,</a:t>
              </a:r>
            </a:p>
            <a:p>
              <a:pPr>
                <a:buFontTx/>
                <a:buAutoNum type="arabicPeriod"/>
              </a:pP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Fill table entries (</a:t>
              </a:r>
              <a:r>
                <a:rPr lang="en-US" altLang="zh-CN" i="1" dirty="0">
                  <a:ea typeface="宋体" panose="02010600030101010101" pitchFamily="2" charset="-122"/>
                </a:rPr>
                <a:t>m</a:t>
              </a:r>
              <a:r>
                <a:rPr lang="en-US" altLang="zh-CN" dirty="0">
                  <a:ea typeface="宋体" panose="02010600030101010101" pitchFamily="2" charset="-122"/>
                </a:rPr>
                <a:t>:1) and (1:</a:t>
              </a:r>
              <a:r>
                <a:rPr lang="en-US" altLang="zh-CN" i="1" dirty="0">
                  <a:ea typeface="宋体" panose="02010600030101010101" pitchFamily="2" charset="-122"/>
                </a:rPr>
                <a:t>n</a:t>
              </a:r>
              <a:r>
                <a:rPr lang="en-US" altLang="zh-CN" dirty="0">
                  <a:ea typeface="宋体" panose="02010600030101010101" pitchFamily="2" charset="-122"/>
                </a:rPr>
                <a:t>) with the values: </a:t>
              </a:r>
              <a:br>
                <a:rPr lang="en-US" altLang="zh-CN" dirty="0">
                  <a:ea typeface="宋体" panose="02010600030101010101" pitchFamily="2" charset="-122"/>
                </a:rPr>
              </a:b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Starting from the top left, compute each entry using the recursive relation:</a:t>
              </a:r>
              <a:br>
                <a:rPr lang="en-US" altLang="zh-CN" dirty="0">
                  <a:ea typeface="宋体" panose="02010600030101010101" pitchFamily="2" charset="-122"/>
                </a:rPr>
              </a:b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Perform the trace-back procedure from he bottom-right corner</a:t>
              </a:r>
              <a:br>
                <a:rPr lang="en-US" altLang="zh-CN" dirty="0">
                  <a:ea typeface="宋体" panose="02010600030101010101" pitchFamily="2" charset="-122"/>
                </a:rPr>
              </a:br>
              <a:endParaRPr lang="en-US" altLang="zh-CN" dirty="0">
                <a:ea typeface="宋体" panose="02010600030101010101" pitchFamily="2" charset="-122"/>
              </a:endParaRPr>
            </a:p>
          </p:txBody>
        </p:sp>
        <p:graphicFrame>
          <p:nvGraphicFramePr>
            <p:cNvPr id="6" name="Object 6">
              <a:extLst>
                <a:ext uri="{FF2B5EF4-FFF2-40B4-BE49-F238E27FC236}">
                  <a16:creationId xmlns:a16="http://schemas.microsoft.com/office/drawing/2014/main" id="{47F40C5D-85B7-4504-38E4-436DCE9F4262}"/>
                </a:ext>
              </a:extLst>
            </p:cNvPr>
            <p:cNvGraphicFramePr>
              <a:graphicFrameLocks noChangeAspect="1"/>
            </p:cNvGraphicFramePr>
            <p:nvPr>
              <p:extLst>
                <p:ext uri="{D42A27DB-BD31-4B8C-83A1-F6EECF244321}">
                  <p14:modId xmlns:p14="http://schemas.microsoft.com/office/powerpoint/2010/main" val="3131506483"/>
                </p:ext>
              </p:extLst>
            </p:nvPr>
          </p:nvGraphicFramePr>
          <p:xfrm>
            <a:off x="827088" y="1916113"/>
            <a:ext cx="5297487" cy="1001712"/>
          </p:xfrm>
          <a:graphic>
            <a:graphicData uri="http://schemas.openxmlformats.org/presentationml/2006/ole">
              <mc:AlternateContent xmlns:mc="http://schemas.openxmlformats.org/markup-compatibility/2006">
                <mc:Choice xmlns:v="urn:schemas-microsoft-com:vml" Requires="v">
                  <p:oleObj name="Equation" r:id="rId2" imgW="54127400" imgH="10236200" progId="Equation.3">
                    <p:embed/>
                  </p:oleObj>
                </mc:Choice>
                <mc:Fallback>
                  <p:oleObj name="Equation" r:id="rId2" imgW="54127400" imgH="10236200" progId="Equation.3">
                    <p:embed/>
                    <p:pic>
                      <p:nvPicPr>
                        <p:cNvPr id="272390" name="Object 6">
                          <a:extLst>
                            <a:ext uri="{FF2B5EF4-FFF2-40B4-BE49-F238E27FC236}">
                              <a16:creationId xmlns:a16="http://schemas.microsoft.com/office/drawing/2014/main" id="{03D8BDD7-25AE-3746-825B-EEB72753B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916113"/>
                          <a:ext cx="5297487" cy="100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8">
              <a:extLst>
                <a:ext uri="{FF2B5EF4-FFF2-40B4-BE49-F238E27FC236}">
                  <a16:creationId xmlns:a16="http://schemas.microsoft.com/office/drawing/2014/main" id="{4FC966F0-3BDC-B5E1-4AFD-CA02C70774F5}"/>
                </a:ext>
              </a:extLst>
            </p:cNvPr>
            <p:cNvGraphicFramePr>
              <a:graphicFrameLocks noChangeAspect="1"/>
            </p:cNvGraphicFramePr>
            <p:nvPr>
              <p:extLst>
                <p:ext uri="{D42A27DB-BD31-4B8C-83A1-F6EECF244321}">
                  <p14:modId xmlns:p14="http://schemas.microsoft.com/office/powerpoint/2010/main" val="644949262"/>
                </p:ext>
              </p:extLst>
            </p:nvPr>
          </p:nvGraphicFramePr>
          <p:xfrm>
            <a:off x="755650" y="3644900"/>
            <a:ext cx="4608513" cy="1735138"/>
          </p:xfrm>
          <a:graphic>
            <a:graphicData uri="http://schemas.openxmlformats.org/presentationml/2006/ole">
              <mc:AlternateContent xmlns:mc="http://schemas.openxmlformats.org/markup-compatibility/2006">
                <mc:Choice xmlns:v="urn:schemas-microsoft-com:vml" Requires="v">
                  <p:oleObj name="Equation" r:id="rId4" imgW="45059600" imgH="16967200" progId="Equation.3">
                    <p:embed/>
                  </p:oleObj>
                </mc:Choice>
                <mc:Fallback>
                  <p:oleObj name="Equation" r:id="rId4" imgW="45059600" imgH="16967200" progId="Equation.3">
                    <p:embed/>
                    <p:pic>
                      <p:nvPicPr>
                        <p:cNvPr id="272392" name="Object 8">
                          <a:extLst>
                            <a:ext uri="{FF2B5EF4-FFF2-40B4-BE49-F238E27FC236}">
                              <a16:creationId xmlns:a16="http://schemas.microsoft.com/office/drawing/2014/main" id="{4AA06066-6CED-2C63-DE07-3844DAA04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3644900"/>
                          <a:ext cx="460851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688873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868D8-070A-6CDD-F5F1-6F25B0E84592}"/>
              </a:ext>
            </a:extLst>
          </p:cNvPr>
          <p:cNvSpPr>
            <a:spLocks noGrp="1"/>
          </p:cNvSpPr>
          <p:nvPr>
            <p:ph type="title"/>
          </p:nvPr>
        </p:nvSpPr>
        <p:spPr/>
        <p:txBody>
          <a:bodyPr/>
          <a:lstStyle/>
          <a:p>
            <a:r>
              <a:rPr lang="en-US" altLang="zh-CN" sz="4400" b="1" dirty="0">
                <a:ea typeface="宋体" panose="02010600030101010101" pitchFamily="2" charset="-122"/>
              </a:rPr>
              <a:t>The Smith-Waterman algorithm</a:t>
            </a:r>
            <a:endParaRPr kumimoji="1" lang="zh-CN" altLang="en-US" dirty="0"/>
          </a:p>
        </p:txBody>
      </p:sp>
      <p:grpSp>
        <p:nvGrpSpPr>
          <p:cNvPr id="6" name="组合 5">
            <a:extLst>
              <a:ext uri="{FF2B5EF4-FFF2-40B4-BE49-F238E27FC236}">
                <a16:creationId xmlns:a16="http://schemas.microsoft.com/office/drawing/2014/main" id="{2DB14380-6814-C96F-979E-1E9C413D0F4A}"/>
              </a:ext>
            </a:extLst>
          </p:cNvPr>
          <p:cNvGrpSpPr/>
          <p:nvPr/>
        </p:nvGrpSpPr>
        <p:grpSpPr>
          <a:xfrm>
            <a:off x="623654" y="1492666"/>
            <a:ext cx="10730146" cy="5207937"/>
            <a:chOff x="623654" y="1492666"/>
            <a:chExt cx="8424863" cy="4760913"/>
          </a:xfrm>
        </p:grpSpPr>
        <p:sp>
          <p:nvSpPr>
            <p:cNvPr id="4" name="Text Box 4">
              <a:extLst>
                <a:ext uri="{FF2B5EF4-FFF2-40B4-BE49-F238E27FC236}">
                  <a16:creationId xmlns:a16="http://schemas.microsoft.com/office/drawing/2014/main" id="{CAB23D04-1CE6-8029-9C4D-4DAF53AA24CA}"/>
                </a:ext>
              </a:extLst>
            </p:cNvPr>
            <p:cNvSpPr txBox="1">
              <a:spLocks noChangeArrowheads="1"/>
            </p:cNvSpPr>
            <p:nvPr/>
          </p:nvSpPr>
          <p:spPr bwMode="auto">
            <a:xfrm>
              <a:off x="623654" y="1492666"/>
              <a:ext cx="8424863"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buFontTx/>
                <a:buAutoNum type="arabicPeriod"/>
              </a:pPr>
              <a:r>
                <a:rPr lang="en-US" altLang="zh-CN" dirty="0">
                  <a:ea typeface="宋体" panose="02010600030101010101" pitchFamily="2" charset="-122"/>
                </a:rPr>
                <a:t>Create a table of size (</a:t>
              </a:r>
              <a:r>
                <a:rPr lang="en-US" altLang="zh-CN" i="1" dirty="0">
                  <a:ea typeface="宋体" panose="02010600030101010101" pitchFamily="2" charset="-122"/>
                </a:rPr>
                <a:t>m</a:t>
              </a:r>
              <a:r>
                <a:rPr lang="en-US" altLang="zh-CN" dirty="0">
                  <a:ea typeface="宋体" panose="02010600030101010101" pitchFamily="2" charset="-122"/>
                </a:rPr>
                <a:t>+1)x(</a:t>
              </a:r>
              <a:r>
                <a:rPr lang="en-US" altLang="zh-CN" i="1" dirty="0">
                  <a:ea typeface="宋体" panose="02010600030101010101" pitchFamily="2" charset="-122"/>
                </a:rPr>
                <a:t>n</a:t>
              </a:r>
              <a:r>
                <a:rPr lang="en-US" altLang="zh-CN" dirty="0">
                  <a:ea typeface="宋体" panose="02010600030101010101" pitchFamily="2" charset="-122"/>
                </a:rPr>
                <a:t>+1) for sequences </a:t>
              </a:r>
              <a:r>
                <a:rPr lang="en-US" altLang="zh-CN" b="1" dirty="0">
                  <a:ea typeface="宋体" panose="02010600030101010101" pitchFamily="2" charset="-122"/>
                </a:rPr>
                <a:t>s</a:t>
              </a:r>
              <a:r>
                <a:rPr lang="en-US" altLang="zh-CN" dirty="0">
                  <a:ea typeface="宋体" panose="02010600030101010101" pitchFamily="2" charset="-122"/>
                </a:rPr>
                <a:t> and </a:t>
              </a:r>
              <a:r>
                <a:rPr lang="en-US" altLang="zh-CN" b="1" dirty="0">
                  <a:ea typeface="宋体" panose="02010600030101010101" pitchFamily="2" charset="-122"/>
                </a:rPr>
                <a:t>t </a:t>
              </a:r>
              <a:r>
                <a:rPr lang="en-US" altLang="zh-CN" dirty="0">
                  <a:ea typeface="宋体" panose="02010600030101010101" pitchFamily="2" charset="-122"/>
                </a:rPr>
                <a:t>of lengths </a:t>
              </a:r>
              <a:r>
                <a:rPr lang="en-US" altLang="zh-CN" i="1" dirty="0">
                  <a:ea typeface="宋体" panose="02010600030101010101" pitchFamily="2" charset="-122"/>
                </a:rPr>
                <a:t>m </a:t>
              </a:r>
              <a:r>
                <a:rPr lang="en-US" altLang="zh-CN" dirty="0">
                  <a:ea typeface="宋体" panose="02010600030101010101" pitchFamily="2" charset="-122"/>
                </a:rPr>
                <a:t>and </a:t>
              </a:r>
              <a:r>
                <a:rPr lang="en-US" altLang="zh-CN" i="1" dirty="0">
                  <a:ea typeface="宋体" panose="02010600030101010101" pitchFamily="2" charset="-122"/>
                </a:rPr>
                <a:t>n</a:t>
              </a:r>
              <a:r>
                <a:rPr lang="en-US" altLang="zh-CN" dirty="0">
                  <a:ea typeface="宋体" panose="02010600030101010101" pitchFamily="2" charset="-122"/>
                </a:rPr>
                <a:t>,</a:t>
              </a:r>
            </a:p>
            <a:p>
              <a:pPr>
                <a:buFontTx/>
                <a:buAutoNum type="arabicPeriod"/>
              </a:pP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Fill table entries (1,1:</a:t>
              </a:r>
              <a:r>
                <a:rPr lang="en-US" altLang="zh-CN" i="1" dirty="0">
                  <a:ea typeface="宋体" panose="02010600030101010101" pitchFamily="2" charset="-122"/>
                </a:rPr>
                <a:t>m</a:t>
              </a:r>
              <a:r>
                <a:rPr lang="en-US" altLang="zh-CN" dirty="0">
                  <a:ea typeface="宋体" panose="02010600030101010101" pitchFamily="2" charset="-122"/>
                </a:rPr>
                <a:t>+1) and (1:n+1,1) with zeros. </a:t>
              </a:r>
              <a:br>
                <a:rPr lang="en-US" altLang="zh-CN" dirty="0">
                  <a:ea typeface="宋体" panose="02010600030101010101" pitchFamily="2" charset="-122"/>
                </a:rPr>
              </a:b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Starting from the top left, compute each entry using the recursive relation:</a:t>
              </a:r>
              <a:br>
                <a:rPr lang="en-US" altLang="zh-CN" dirty="0">
                  <a:ea typeface="宋体" panose="02010600030101010101" pitchFamily="2" charset="-122"/>
                </a:rPr>
              </a:b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endParaRPr lang="en-US" altLang="zh-CN" dirty="0">
                <a:ea typeface="宋体" panose="02010600030101010101" pitchFamily="2" charset="-122"/>
              </a:endParaRPr>
            </a:p>
            <a:p>
              <a:pPr>
                <a:buFontTx/>
                <a:buAutoNum type="arabicPeriod"/>
              </a:pPr>
              <a:r>
                <a:rPr lang="en-US" altLang="zh-CN" dirty="0">
                  <a:ea typeface="宋体" panose="02010600030101010101" pitchFamily="2" charset="-122"/>
                </a:rPr>
                <a:t>Perform the trace-back procedure from the maximum element in the table to the first zero element on the trace-back path.</a:t>
              </a:r>
            </a:p>
          </p:txBody>
        </p:sp>
        <p:graphicFrame>
          <p:nvGraphicFramePr>
            <p:cNvPr id="5" name="Object 7">
              <a:extLst>
                <a:ext uri="{FF2B5EF4-FFF2-40B4-BE49-F238E27FC236}">
                  <a16:creationId xmlns:a16="http://schemas.microsoft.com/office/drawing/2014/main" id="{01B5148C-2C9F-F4BC-D54C-349439FDC42E}"/>
                </a:ext>
              </a:extLst>
            </p:cNvPr>
            <p:cNvGraphicFramePr>
              <a:graphicFrameLocks noChangeAspect="1"/>
            </p:cNvGraphicFramePr>
            <p:nvPr>
              <p:extLst>
                <p:ext uri="{D42A27DB-BD31-4B8C-83A1-F6EECF244321}">
                  <p14:modId xmlns:p14="http://schemas.microsoft.com/office/powerpoint/2010/main" val="2567201653"/>
                </p:ext>
              </p:extLst>
            </p:nvPr>
          </p:nvGraphicFramePr>
          <p:xfrm>
            <a:off x="910992" y="3150016"/>
            <a:ext cx="4608512" cy="2154238"/>
          </p:xfrm>
          <a:graphic>
            <a:graphicData uri="http://schemas.openxmlformats.org/presentationml/2006/ole">
              <mc:AlternateContent xmlns:mc="http://schemas.openxmlformats.org/markup-compatibility/2006">
                <mc:Choice xmlns:v="urn:schemas-microsoft-com:vml" Requires="v">
                  <p:oleObj name="Equation" r:id="rId2" imgW="45059600" imgH="21069300" progId="Equation.3">
                    <p:embed/>
                  </p:oleObj>
                </mc:Choice>
                <mc:Fallback>
                  <p:oleObj name="Equation" r:id="rId2" imgW="45059600" imgH="21069300" progId="Equation.3">
                    <p:embed/>
                    <p:pic>
                      <p:nvPicPr>
                        <p:cNvPr id="322567" name="Object 7">
                          <a:extLst>
                            <a:ext uri="{FF2B5EF4-FFF2-40B4-BE49-F238E27FC236}">
                              <a16:creationId xmlns:a16="http://schemas.microsoft.com/office/drawing/2014/main" id="{5AF461FD-7BBE-DC95-E5DD-6842B1616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992" y="3150016"/>
                          <a:ext cx="4608512" cy="2154238"/>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415789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表格&#10;&#10;中度可信度描述已自动生成">
            <a:extLst>
              <a:ext uri="{FF2B5EF4-FFF2-40B4-BE49-F238E27FC236}">
                <a16:creationId xmlns:a16="http://schemas.microsoft.com/office/drawing/2014/main" id="{CB0EBAA2-D5D6-A632-12D6-7B91C50D22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70364" y="328497"/>
            <a:ext cx="7481453" cy="587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70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99FC8-36E5-0A3B-CBD6-5A2DD45EB66E}"/>
              </a:ext>
            </a:extLst>
          </p:cNvPr>
          <p:cNvSpPr>
            <a:spLocks noGrp="1"/>
          </p:cNvSpPr>
          <p:nvPr>
            <p:ph type="title"/>
          </p:nvPr>
        </p:nvSpPr>
        <p:spPr/>
        <p:txBody>
          <a:bodyPr/>
          <a:lstStyle/>
          <a:p>
            <a:r>
              <a:rPr kumimoji="1" lang="zh-CN" altLang="en-US" dirty="0"/>
              <a:t>作业</a:t>
            </a:r>
          </a:p>
        </p:txBody>
      </p:sp>
      <p:pic>
        <p:nvPicPr>
          <p:cNvPr id="1026" name="Picture 2" descr="DNA Profiling | BioNinja">
            <a:extLst>
              <a:ext uri="{FF2B5EF4-FFF2-40B4-BE49-F238E27FC236}">
                <a16:creationId xmlns:a16="http://schemas.microsoft.com/office/drawing/2014/main" id="{45D0E667-DF84-FFB0-4B6F-4891DA940F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3305" y="1488982"/>
            <a:ext cx="8659907" cy="481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6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81E09-0CDD-C7F8-6632-B402EDB54347}"/>
              </a:ext>
            </a:extLst>
          </p:cNvPr>
          <p:cNvSpPr>
            <a:spLocks noGrp="1"/>
          </p:cNvSpPr>
          <p:nvPr>
            <p:ph type="title"/>
          </p:nvPr>
        </p:nvSpPr>
        <p:spPr/>
        <p:txBody>
          <a:bodyPr/>
          <a:lstStyle/>
          <a:p>
            <a:r>
              <a:rPr kumimoji="1" lang="zh-CN" altLang="en-US" dirty="0"/>
              <a:t>寻找样本序列中重复片段的长度和重复次数</a:t>
            </a:r>
          </a:p>
        </p:txBody>
      </p:sp>
      <p:graphicFrame>
        <p:nvGraphicFramePr>
          <p:cNvPr id="4" name="表格 3">
            <a:extLst>
              <a:ext uri="{FF2B5EF4-FFF2-40B4-BE49-F238E27FC236}">
                <a16:creationId xmlns:a16="http://schemas.microsoft.com/office/drawing/2014/main" id="{5FDCD2E8-04BD-C665-0320-DFE3A75D98F8}"/>
              </a:ext>
            </a:extLst>
          </p:cNvPr>
          <p:cNvGraphicFramePr>
            <a:graphicFrameLocks noGrp="1"/>
          </p:cNvGraphicFramePr>
          <p:nvPr>
            <p:extLst>
              <p:ext uri="{D42A27DB-BD31-4B8C-83A1-F6EECF244321}">
                <p14:modId xmlns:p14="http://schemas.microsoft.com/office/powerpoint/2010/main" val="1180104993"/>
              </p:ext>
            </p:extLst>
          </p:nvPr>
        </p:nvGraphicFramePr>
        <p:xfrm>
          <a:off x="1319306" y="2266203"/>
          <a:ext cx="9250080" cy="1483360"/>
        </p:xfrm>
        <a:graphic>
          <a:graphicData uri="http://schemas.openxmlformats.org/drawingml/2006/table">
            <a:tbl>
              <a:tblPr firstRow="1" bandRow="1">
                <a:tableStyleId>{9D7B26C5-4107-4FEC-AEDC-1716B250A1EF}</a:tableStyleId>
              </a:tblPr>
              <a:tblGrid>
                <a:gridCol w="1850016">
                  <a:extLst>
                    <a:ext uri="{9D8B030D-6E8A-4147-A177-3AD203B41FA5}">
                      <a16:colId xmlns:a16="http://schemas.microsoft.com/office/drawing/2014/main" val="1740704352"/>
                    </a:ext>
                  </a:extLst>
                </a:gridCol>
                <a:gridCol w="1850016">
                  <a:extLst>
                    <a:ext uri="{9D8B030D-6E8A-4147-A177-3AD203B41FA5}">
                      <a16:colId xmlns:a16="http://schemas.microsoft.com/office/drawing/2014/main" val="214083345"/>
                    </a:ext>
                  </a:extLst>
                </a:gridCol>
                <a:gridCol w="1850016">
                  <a:extLst>
                    <a:ext uri="{9D8B030D-6E8A-4147-A177-3AD203B41FA5}">
                      <a16:colId xmlns:a16="http://schemas.microsoft.com/office/drawing/2014/main" val="2850123060"/>
                    </a:ext>
                  </a:extLst>
                </a:gridCol>
                <a:gridCol w="1850016">
                  <a:extLst>
                    <a:ext uri="{9D8B030D-6E8A-4147-A177-3AD203B41FA5}">
                      <a16:colId xmlns:a16="http://schemas.microsoft.com/office/drawing/2014/main" val="3329039094"/>
                    </a:ext>
                  </a:extLst>
                </a:gridCol>
                <a:gridCol w="1850016">
                  <a:extLst>
                    <a:ext uri="{9D8B030D-6E8A-4147-A177-3AD203B41FA5}">
                      <a16:colId xmlns:a16="http://schemas.microsoft.com/office/drawing/2014/main" val="245323086"/>
                    </a:ext>
                  </a:extLst>
                </a:gridCol>
              </a:tblGrid>
              <a:tr h="370840">
                <a:tc>
                  <a:txBody>
                    <a:bodyPr/>
                    <a:lstStyle/>
                    <a:p>
                      <a:r>
                        <a:rPr lang="en-US" altLang="zh-CN" dirty="0"/>
                        <a:t>index</a:t>
                      </a:r>
                      <a:endParaRPr lang="zh-CN" altLang="en-US" dirty="0"/>
                    </a:p>
                  </a:txBody>
                  <a:tcPr/>
                </a:tc>
                <a:tc>
                  <a:txBody>
                    <a:bodyPr/>
                    <a:lstStyle/>
                    <a:p>
                      <a:r>
                        <a:rPr lang="en-US" altLang="zh-CN" dirty="0"/>
                        <a:t>POS in REF</a:t>
                      </a:r>
                      <a:endParaRPr lang="zh-CN" altLang="en-US" dirty="0"/>
                    </a:p>
                  </a:txBody>
                  <a:tcPr/>
                </a:tc>
                <a:tc>
                  <a:txBody>
                    <a:bodyPr/>
                    <a:lstStyle/>
                    <a:p>
                      <a:r>
                        <a:rPr lang="en-US" altLang="zh-CN" dirty="0"/>
                        <a:t>Repeat size</a:t>
                      </a:r>
                      <a:endParaRPr lang="zh-CN" altLang="en-US" dirty="0"/>
                    </a:p>
                  </a:txBody>
                  <a:tcPr/>
                </a:tc>
                <a:tc>
                  <a:txBody>
                    <a:bodyPr/>
                    <a:lstStyle/>
                    <a:p>
                      <a:r>
                        <a:rPr lang="en-US" altLang="zh-CN" dirty="0"/>
                        <a:t>Repeat count</a:t>
                      </a:r>
                      <a:endParaRPr lang="zh-CN" altLang="en-US" dirty="0"/>
                    </a:p>
                  </a:txBody>
                  <a:tcPr/>
                </a:tc>
                <a:tc>
                  <a:txBody>
                    <a:bodyPr/>
                    <a:lstStyle/>
                    <a:p>
                      <a:r>
                        <a:rPr lang="en-US" altLang="zh-CN" dirty="0"/>
                        <a:t>Inverse</a:t>
                      </a:r>
                      <a:endParaRPr lang="zh-CN" altLang="en-US" dirty="0"/>
                    </a:p>
                  </a:txBody>
                  <a:tcPr/>
                </a:tc>
                <a:extLst>
                  <a:ext uri="{0D108BD9-81ED-4DB2-BD59-A6C34878D82A}">
                    <a16:rowId xmlns:a16="http://schemas.microsoft.com/office/drawing/2014/main" val="1490470422"/>
                  </a:ext>
                </a:extLst>
              </a:tr>
              <a:tr h="370840">
                <a:tc>
                  <a:txBody>
                    <a:bodyPr/>
                    <a:lstStyle/>
                    <a:p>
                      <a:r>
                        <a:rPr lang="en-US" altLang="zh-CN" dirty="0"/>
                        <a:t>1</a:t>
                      </a:r>
                      <a:endParaRPr lang="zh-CN" altLang="en-US" dirty="0"/>
                    </a:p>
                  </a:txBody>
                  <a:tcPr/>
                </a:tc>
                <a:tc>
                  <a:txBody>
                    <a:bodyPr/>
                    <a:lstStyle/>
                    <a:p>
                      <a:r>
                        <a:rPr lang="en-US" altLang="zh-CN" dirty="0"/>
                        <a:t>400</a:t>
                      </a:r>
                      <a:endParaRPr lang="zh-CN" altLang="en-US" dirty="0"/>
                    </a:p>
                  </a:txBody>
                  <a:tcPr/>
                </a:tc>
                <a:tc>
                  <a:txBody>
                    <a:bodyPr/>
                    <a:lstStyle/>
                    <a:p>
                      <a:r>
                        <a:rPr lang="en-US" altLang="zh-CN" dirty="0"/>
                        <a:t>50</a:t>
                      </a:r>
                      <a:endParaRPr lang="zh-CN" altLang="en-US" dirty="0"/>
                    </a:p>
                  </a:txBody>
                  <a:tcPr/>
                </a:tc>
                <a:tc>
                  <a:txBody>
                    <a:bodyPr/>
                    <a:lstStyle/>
                    <a:p>
                      <a:r>
                        <a:rPr lang="en-US" altLang="zh-CN" dirty="0"/>
                        <a:t>4</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656002442"/>
                  </a:ext>
                </a:extLst>
              </a:tr>
              <a:tr h="370840">
                <a:tc>
                  <a:txBody>
                    <a:bodyPr/>
                    <a:lstStyle/>
                    <a:p>
                      <a:r>
                        <a:rPr lang="en-US" altLang="zh-CN" dirty="0"/>
                        <a:t>2</a:t>
                      </a:r>
                      <a:endParaRPr lang="zh-CN" altLang="en-US" dirty="0"/>
                    </a:p>
                  </a:txBody>
                  <a:tcPr/>
                </a:tc>
                <a:tc>
                  <a:txBody>
                    <a:bodyPr/>
                    <a:lstStyle/>
                    <a:p>
                      <a:r>
                        <a:rPr lang="en-US" altLang="zh-CN" dirty="0"/>
                        <a:t>400</a:t>
                      </a:r>
                      <a:endParaRPr lang="zh-CN" altLang="en-US" dirty="0"/>
                    </a:p>
                  </a:txBody>
                  <a:tcPr/>
                </a:tc>
                <a:tc>
                  <a:txBody>
                    <a:bodyPr/>
                    <a:lstStyle/>
                    <a:p>
                      <a:r>
                        <a:rPr lang="en-US" altLang="zh-CN" dirty="0"/>
                        <a:t>70</a:t>
                      </a:r>
                      <a:endParaRPr lang="zh-CN" altLang="en-US" dirty="0"/>
                    </a:p>
                  </a:txBody>
                  <a:tcPr/>
                </a:tc>
                <a:tc>
                  <a:txBody>
                    <a:bodyPr/>
                    <a:lstStyle/>
                    <a:p>
                      <a:r>
                        <a:rPr lang="en-US" altLang="zh-CN" dirty="0"/>
                        <a:t>3</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44977446"/>
                  </a:ext>
                </a:extLst>
              </a:tr>
              <a:tr h="370840">
                <a:tc>
                  <a:txBody>
                    <a:bodyPr/>
                    <a:lstStyle/>
                    <a:p>
                      <a:r>
                        <a:rPr lang="en-US" altLang="zh-CN" dirty="0"/>
                        <a:t>3</a:t>
                      </a:r>
                      <a:endParaRPr lang="zh-CN" altLang="en-US" dirty="0"/>
                    </a:p>
                  </a:txBody>
                  <a:tcPr/>
                </a:tc>
                <a:tc>
                  <a:txBody>
                    <a:bodyPr/>
                    <a:lstStyle/>
                    <a:p>
                      <a:r>
                        <a:rPr lang="en-US" altLang="zh-CN" dirty="0"/>
                        <a:t>400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2</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1876665600"/>
                  </a:ext>
                </a:extLst>
              </a:tr>
            </a:tbl>
          </a:graphicData>
        </a:graphic>
      </p:graphicFrame>
      <p:sp>
        <p:nvSpPr>
          <p:cNvPr id="6" name="内容占位符 5">
            <a:extLst>
              <a:ext uri="{FF2B5EF4-FFF2-40B4-BE49-F238E27FC236}">
                <a16:creationId xmlns:a16="http://schemas.microsoft.com/office/drawing/2014/main" id="{BB44DAD2-EFFD-7037-A34F-CF09A9ED2DD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1906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2F367-092C-1182-D01C-9D29BA43F81B}"/>
              </a:ext>
            </a:extLst>
          </p:cNvPr>
          <p:cNvSpPr>
            <a:spLocks noGrp="1"/>
          </p:cNvSpPr>
          <p:nvPr>
            <p:ph type="title"/>
          </p:nvPr>
        </p:nvSpPr>
        <p:spPr/>
        <p:txBody>
          <a:bodyPr/>
          <a:lstStyle/>
          <a:p>
            <a:r>
              <a:rPr lang="en-US" altLang="zh-CN" sz="4400" b="1" i="0" u="none" strike="noStrike" dirty="0">
                <a:solidFill>
                  <a:srgbClr val="000000"/>
                </a:solidFill>
                <a:effectLst/>
                <a:latin typeface="Arial" panose="020B0604020202020204" pitchFamily="34" charset="0"/>
              </a:rPr>
              <a:t>Human Genome Project</a:t>
            </a:r>
            <a:endParaRPr kumimoji="1" lang="zh-CN" altLang="en-US" dirty="0"/>
          </a:p>
        </p:txBody>
      </p:sp>
      <p:sp>
        <p:nvSpPr>
          <p:cNvPr id="3" name="内容占位符 2">
            <a:extLst>
              <a:ext uri="{FF2B5EF4-FFF2-40B4-BE49-F238E27FC236}">
                <a16:creationId xmlns:a16="http://schemas.microsoft.com/office/drawing/2014/main" id="{D6B01949-24C1-A7A0-8252-64FD812A8179}"/>
              </a:ext>
            </a:extLst>
          </p:cNvPr>
          <p:cNvSpPr>
            <a:spLocks noGrp="1"/>
          </p:cNvSpPr>
          <p:nvPr>
            <p:ph idx="1"/>
          </p:nvPr>
        </p:nvSpPr>
        <p:spPr/>
        <p:txBody>
          <a:bodyPr/>
          <a:lstStyle/>
          <a:p>
            <a:pPr algn="l" rtl="0"/>
            <a:r>
              <a:rPr lang="en-US" altLang="zh-CN" sz="3600" b="1" i="0" u="none" strike="noStrike" dirty="0">
                <a:solidFill>
                  <a:srgbClr val="000000"/>
                </a:solidFill>
                <a:effectLst/>
                <a:latin typeface="Arial" panose="020B0604020202020204" pitchFamily="34" charset="0"/>
              </a:rPr>
              <a:t>Human genome:</a:t>
            </a:r>
            <a:r>
              <a:rPr lang="en-US" altLang="zh-CN" sz="3600" b="0" i="0" u="none" strike="noStrike" dirty="0">
                <a:solidFill>
                  <a:srgbClr val="000000"/>
                </a:solidFill>
                <a:effectLst/>
                <a:latin typeface="Arial" panose="020B0604020202020204" pitchFamily="34" charset="0"/>
              </a:rPr>
              <a:t> </a:t>
            </a:r>
          </a:p>
          <a:p>
            <a:pPr lvl="1"/>
            <a:r>
              <a:rPr lang="en-US" altLang="zh-CN" sz="2800" dirty="0">
                <a:solidFill>
                  <a:srgbClr val="000000"/>
                </a:solidFill>
                <a:latin typeface="Arial" panose="020B0604020202020204" pitchFamily="34" charset="0"/>
              </a:rPr>
              <a:t>M</a:t>
            </a:r>
            <a:r>
              <a:rPr lang="en-US" altLang="zh-CN" sz="2800" b="0" i="0" u="none" strike="noStrike" dirty="0">
                <a:solidFill>
                  <a:srgbClr val="000000"/>
                </a:solidFill>
                <a:effectLst/>
                <a:latin typeface="Arial" panose="020B0604020202020204" pitchFamily="34" charset="0"/>
              </a:rPr>
              <a:t>ore than 300,000,000 "letters" A,C, T &amp; G​</a:t>
            </a:r>
          </a:p>
          <a:p>
            <a:pPr algn="l" rtl="0"/>
            <a:r>
              <a:rPr lang="en-US" altLang="zh-CN" sz="3600" b="1" i="0" u="none" strike="noStrike" dirty="0">
                <a:solidFill>
                  <a:srgbClr val="000000"/>
                </a:solidFill>
                <a:effectLst/>
                <a:latin typeface="Arial" panose="020B0604020202020204" pitchFamily="34" charset="0"/>
              </a:rPr>
              <a:t>Sequencing the human genome:</a:t>
            </a:r>
          </a:p>
          <a:p>
            <a:pPr lvl="1">
              <a:buFont typeface="Arial" panose="020B0604020202020204" pitchFamily="34" charset="0"/>
              <a:buChar char="•"/>
            </a:pPr>
            <a:r>
              <a:rPr lang="en-US" altLang="zh-CN" sz="2800" b="0" i="0" u="none" strike="noStrike" dirty="0">
                <a:solidFill>
                  <a:srgbClr val="000000"/>
                </a:solidFill>
                <a:effectLst/>
                <a:latin typeface="Arial" panose="020B0604020202020204" pitchFamily="34" charset="0"/>
                <a:ea typeface="PingFang SC" panose="020B0400000000000000" pitchFamily="34" charset="-122"/>
              </a:rPr>
              <a:t>Identify important genes and regulatory regions.</a:t>
            </a:r>
          </a:p>
          <a:p>
            <a:pPr lvl="1">
              <a:buFont typeface="Arial" panose="020B0604020202020204" pitchFamily="34" charset="0"/>
              <a:buChar char="•"/>
            </a:pPr>
            <a:r>
              <a:rPr lang="en-US" altLang="zh-CN" sz="2800" dirty="0">
                <a:solidFill>
                  <a:srgbClr val="000000"/>
                </a:solidFill>
                <a:latin typeface="Arial" panose="020B0604020202020204" pitchFamily="34" charset="0"/>
                <a:ea typeface="PingFang SC" panose="020B0400000000000000" pitchFamily="34" charset="-122"/>
              </a:rPr>
              <a:t>B</a:t>
            </a:r>
            <a:r>
              <a:rPr lang="en-US" altLang="zh-CN" sz="2800" b="0" i="0" u="none" strike="noStrike" dirty="0">
                <a:solidFill>
                  <a:srgbClr val="000000"/>
                </a:solidFill>
                <a:effectLst/>
                <a:latin typeface="Arial" panose="020B0604020202020204" pitchFamily="34" charset="0"/>
                <a:ea typeface="PingFang SC" panose="020B0400000000000000" pitchFamily="34" charset="-122"/>
              </a:rPr>
              <a:t>etter understand their role in disease.</a:t>
            </a:r>
          </a:p>
          <a:p>
            <a:pPr lvl="1">
              <a:buFont typeface="Arial" panose="020B0604020202020204" pitchFamily="34" charset="0"/>
              <a:buChar char="•"/>
            </a:pPr>
            <a:r>
              <a:rPr lang="en-US" altLang="zh-CN" sz="2800" dirty="0">
                <a:solidFill>
                  <a:srgbClr val="000000"/>
                </a:solidFill>
                <a:latin typeface="Arial" panose="020B0604020202020204" pitchFamily="34" charset="0"/>
                <a:ea typeface="PingFang SC" panose="020B0400000000000000" pitchFamily="34" charset="-122"/>
              </a:rPr>
              <a:t>I</a:t>
            </a:r>
            <a:r>
              <a:rPr lang="en-US" altLang="zh-CN" sz="2800" b="0" i="0" u="none" strike="noStrike" dirty="0">
                <a:solidFill>
                  <a:srgbClr val="000000"/>
                </a:solidFill>
                <a:effectLst/>
                <a:latin typeface="Arial" panose="020B0604020202020204" pitchFamily="34" charset="0"/>
                <a:ea typeface="PingFang SC" panose="020B0400000000000000" pitchFamily="34" charset="-122"/>
              </a:rPr>
              <a:t>nvestigate our origins using variations in the DNA sequence.</a:t>
            </a:r>
          </a:p>
          <a:p>
            <a:endParaRPr kumimoji="1" lang="zh-CN" altLang="en-US" dirty="0"/>
          </a:p>
        </p:txBody>
      </p:sp>
    </p:spTree>
    <p:extLst>
      <p:ext uri="{BB962C8B-B14F-4D97-AF65-F5344CB8AC3E}">
        <p14:creationId xmlns:p14="http://schemas.microsoft.com/office/powerpoint/2010/main" val="2480901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11FD1-2D89-5CDE-4D2E-37E6C4B40157}"/>
              </a:ext>
            </a:extLst>
          </p:cNvPr>
          <p:cNvSpPr>
            <a:spLocks noGrp="1"/>
          </p:cNvSpPr>
          <p:nvPr>
            <p:ph type="title"/>
          </p:nvPr>
        </p:nvSpPr>
        <p:spPr/>
        <p:txBody>
          <a:bodyPr/>
          <a:lstStyle/>
          <a:p>
            <a:r>
              <a:rPr kumimoji="1" lang="zh-CN" altLang="en-US" dirty="0"/>
              <a:t>作业：</a:t>
            </a:r>
          </a:p>
        </p:txBody>
      </p:sp>
      <p:sp>
        <p:nvSpPr>
          <p:cNvPr id="3" name="内容占位符 2">
            <a:extLst>
              <a:ext uri="{FF2B5EF4-FFF2-40B4-BE49-F238E27FC236}">
                <a16:creationId xmlns:a16="http://schemas.microsoft.com/office/drawing/2014/main" id="{EE0A3B3F-FF07-DCB6-22E7-B8295A39F3E6}"/>
              </a:ext>
            </a:extLst>
          </p:cNvPr>
          <p:cNvSpPr>
            <a:spLocks noGrp="1"/>
          </p:cNvSpPr>
          <p:nvPr>
            <p:ph idx="1"/>
          </p:nvPr>
        </p:nvSpPr>
        <p:spPr/>
        <p:txBody>
          <a:bodyPr/>
          <a:lstStyle/>
          <a:p>
            <a:r>
              <a:rPr lang="en" altLang="zh-CN" dirty="0"/>
              <a:t>reference</a:t>
            </a:r>
          </a:p>
          <a:p>
            <a:r>
              <a:rPr lang="en" altLang="zh-CN" dirty="0"/>
              <a:t>CTGCAACGTTCGTGGTTCATGTTTGAGCGATAGGCCGAAACTAACCGTGCATGCAACGTTAGTGGATCATTGTGGAACTATAGACTCAAACTAAGCGAGCTTGCAACGTTAGTGGACCCTTTTTGAGCTATAGACGAAAACGGACCGAGGCTGCAAGGTTAGTGGATCATTTTTCAGTTTTAGACACAAACAAACCGAGCCATCAACGTTAGTCGATCATTTTTGTGCTATTGACCATATCTCAGCGAGCCTGCAACGTGAGTGGATCATTCTTGAGCTCTGGACCAAATCTAACCGTGCCAGCAACGCTAGTGGATAATTTTGTTGCTATAGACCAACACTAATCGAGACTGCCTCGTTAGTGCATCATTTTTGCGCCATAGACCATAGCTAAGCGAGCCTTACCATCGGACCTCCACGAATCTGAAAAGTTTTAATTTCCGAGCGATACTTACGACCGGACCTCCACGAATCAGAAAGGGTTCACTATCCGCTCGATACATACGATCGGACCTCCACGACTCTGTAAGGTTTCAAAATCCGCACGATAGTTACGACCGTACCTCTACGAATCTATAAGGTTTCAATTTCCGCTGGATCCTTACGATCGGACCTCCTCGAATCTGCAAGGTTTCAATATCCGCTCAATGGTTACGGACGGACCTCCACGCATCTTAAAGGTTAAAATAGGCGCTCGGTACTTACGATCGGACCTCTCCGAATCTCAAAGGTTTCAATATCCGCTTGATACTTACGATCGCAACACCACGGATCTGAAAGGTTTCAATATCCACTCTATA</a:t>
            </a:r>
            <a:endParaRPr lang="en-US" altLang="zh-CN" dirty="0">
              <a:solidFill>
                <a:srgbClr val="000000"/>
              </a:solidFill>
              <a:effectLst/>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30135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E11A66F-0E7D-D05B-B252-FBBC0FB71B60}"/>
              </a:ext>
            </a:extLst>
          </p:cNvPr>
          <p:cNvSpPr>
            <a:spLocks noGrp="1"/>
          </p:cNvSpPr>
          <p:nvPr>
            <p:ph idx="1"/>
          </p:nvPr>
        </p:nvSpPr>
        <p:spPr>
          <a:xfrm>
            <a:off x="838200" y="121024"/>
            <a:ext cx="10515600" cy="6055939"/>
          </a:xfrm>
        </p:spPr>
        <p:txBody>
          <a:bodyPr/>
          <a:lstStyle/>
          <a:p>
            <a:r>
              <a:rPr kumimoji="1" lang="en-US" altLang="zh-CN" dirty="0"/>
              <a:t>Query:</a:t>
            </a:r>
          </a:p>
          <a:p>
            <a:r>
              <a:rPr lang="en" altLang="zh-CN" dirty="0"/>
              <a:t>CTGCAACGTTCGTGGTTCATGTTTGAGCGATAGGCCGAAACTAACCGTGCATGCAACGTTAGTGGATCATTGTGGAACTATAGACTCAAACTAAGCGAGCTTGCAACGTTAGTGGACCCTTTTTGAGCTATAGACGAAAACGGACCGAGGCTGCAAGGTTAGTGGATCATTTTTCAGTTTTAGACACAAACAAACCGAGCCATCAACGTTAGTCGATCATTTTTGTGCTATTGACCATATCTCAGCGAGCCTGCAACGTGAGTGGATCATTCTTGAGCTCTGGACCAAATCTAACCGTGCCAGCAACGCTAGTGGATAATTTTGTTGCTATAGACCAACACTAATCGAGACTGCCTCGTTAGTGCATCATTTTTGCGCCATAGACCATAGCTAAGCGAGCCTGCCTCGTTAGTGCATCATTTTTGCGCCATAGACCATAGCTAAGCGAGCCTGCCTCGTTAGTGCATCATTTTTGCGCCATAGACCATAGCTAAGCGAGCCTGCCTCGTTAGTGCATCATTTTTGCGCCATAGACCATAGCTAAGCGAGCCTGCCTCGTTAGTGCATCATTTTTGCGCCATAGACCATAGCTAAGCGAGCTAGACCAACACTAATCGAGACTGCCTCGTTAGTGCATCATTTTTGCGCCATAGACCATAGCTAAGCGAGCTAGACCAACACTAATCGAGACTGCCTCGTTAGTGCATCATTTTTGCGCCATAGACCATAGCTAAGCGAGCTAGACCAACACTAATCGAGACTGCCTCGTTAGTGCATCATTTTTGCGCCATAGACCATAGCTAAGCGAGCGCTCGCTTAGCTATGGTCTATGGCGCAAAAATGATGCACTAACGAGGCAGTCTCGATTAGTGTTGGTCTATAGCAACAAAATTATCCACTAGCGTTGCTGGCTCGCTTAGCTATGGTCTATGGCGCAAAAATGATGCACTAACGAGGCAGTCTCGATTAGTGTTGGTCTATAGCAACAAAATTATCCACTAGCGTTGCTGCTTACCATCGGACCTCCACGAATCTGAAAAGTTTTAATTTCCGAGCGATACTTACGACCGGACCTCCACGAATCAGAAAGGGTTCACTATCCGCTCGATACATACGATCGGACCTCCACGACTCTGTAAGGTTTCAAAATCCGCACGATAGTTACGACCGTACCTCTACGAATCTATAAGGTTTCAATTTCCGCTGGATCCTTACGATCGGACCTCCTCGAATCTGCAAGGTTTCAATATCCGCTCAATGGTTACGGACGGACCTCCACGCATCTTAAAGGTTAAAATAGGCGCTCGGTACTTACGATCGGACCTCTCCGAATCTCAAAGGTTTCAATATCCGCTTGATACTTACGATCGCAACACCACGGATCTGAAAGGTTTCAATATCCACTCTATA</a:t>
            </a:r>
            <a:endParaRPr kumimoji="1" lang="zh-CN" altLang="en-US" dirty="0"/>
          </a:p>
        </p:txBody>
      </p:sp>
    </p:spTree>
    <p:extLst>
      <p:ext uri="{BB962C8B-B14F-4D97-AF65-F5344CB8AC3E}">
        <p14:creationId xmlns:p14="http://schemas.microsoft.com/office/powerpoint/2010/main" val="126355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8F26180B-5B08-AAC2-F5FB-FAC768C242F4}"/>
              </a:ext>
            </a:extLst>
          </p:cNvPr>
          <p:cNvPicPr>
            <a:picLocks noChangeAspect="1"/>
          </p:cNvPicPr>
          <p:nvPr/>
        </p:nvPicPr>
        <p:blipFill rotWithShape="1">
          <a:blip r:embed="rId3">
            <a:alphaModFix/>
          </a:blip>
          <a:srcRect t="3132" r="-1" b="37183"/>
          <a:stretch/>
        </p:blipFill>
        <p:spPr>
          <a:xfrm>
            <a:off x="20" y="10"/>
            <a:ext cx="12188932" cy="6856614"/>
          </a:xfrm>
          <a:prstGeom prst="rect">
            <a:avLst/>
          </a:prstGeom>
        </p:spPr>
      </p:pic>
      <p:grpSp>
        <p:nvGrpSpPr>
          <p:cNvPr id="4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42" name="Freeform: Shape 41">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47"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60" name="Freeform: Shape 59">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67" name="Group 66">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6779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9BE662-D49F-5BA3-1CCC-8F8D8E48002D}"/>
              </a:ext>
            </a:extLst>
          </p:cNvPr>
          <p:cNvPicPr>
            <a:picLocks noChangeAspect="1"/>
          </p:cNvPicPr>
          <p:nvPr/>
        </p:nvPicPr>
        <p:blipFill>
          <a:blip r:embed="rId2"/>
          <a:stretch>
            <a:fillRect/>
          </a:stretch>
        </p:blipFill>
        <p:spPr>
          <a:xfrm>
            <a:off x="253999" y="401194"/>
            <a:ext cx="2540000" cy="3327400"/>
          </a:xfrm>
          <a:prstGeom prst="rect">
            <a:avLst/>
          </a:prstGeom>
        </p:spPr>
      </p:pic>
      <p:pic>
        <p:nvPicPr>
          <p:cNvPr id="5" name="图片 4">
            <a:extLst>
              <a:ext uri="{FF2B5EF4-FFF2-40B4-BE49-F238E27FC236}">
                <a16:creationId xmlns:a16="http://schemas.microsoft.com/office/drawing/2014/main" id="{34475E7F-67DB-D80A-F6DA-751E387A3DF9}"/>
              </a:ext>
            </a:extLst>
          </p:cNvPr>
          <p:cNvPicPr>
            <a:picLocks noChangeAspect="1"/>
          </p:cNvPicPr>
          <p:nvPr/>
        </p:nvPicPr>
        <p:blipFill>
          <a:blip r:embed="rId3"/>
          <a:stretch>
            <a:fillRect/>
          </a:stretch>
        </p:blipFill>
        <p:spPr>
          <a:xfrm>
            <a:off x="3305539" y="1219200"/>
            <a:ext cx="3898900" cy="3886200"/>
          </a:xfrm>
          <a:prstGeom prst="rect">
            <a:avLst/>
          </a:prstGeom>
        </p:spPr>
      </p:pic>
      <p:pic>
        <p:nvPicPr>
          <p:cNvPr id="6" name="图片 5">
            <a:extLst>
              <a:ext uri="{FF2B5EF4-FFF2-40B4-BE49-F238E27FC236}">
                <a16:creationId xmlns:a16="http://schemas.microsoft.com/office/drawing/2014/main" id="{DB79623E-0DD1-15F5-3864-E1B4FBA0FB4E}"/>
              </a:ext>
            </a:extLst>
          </p:cNvPr>
          <p:cNvPicPr>
            <a:picLocks noChangeAspect="1"/>
          </p:cNvPicPr>
          <p:nvPr/>
        </p:nvPicPr>
        <p:blipFill>
          <a:blip r:embed="rId4"/>
          <a:stretch>
            <a:fillRect/>
          </a:stretch>
        </p:blipFill>
        <p:spPr>
          <a:xfrm>
            <a:off x="7715979" y="2604620"/>
            <a:ext cx="3835400" cy="3352800"/>
          </a:xfrm>
          <a:prstGeom prst="rect">
            <a:avLst/>
          </a:prstGeom>
        </p:spPr>
      </p:pic>
      <p:sp>
        <p:nvSpPr>
          <p:cNvPr id="7" name="文本框 6">
            <a:extLst>
              <a:ext uri="{FF2B5EF4-FFF2-40B4-BE49-F238E27FC236}">
                <a16:creationId xmlns:a16="http://schemas.microsoft.com/office/drawing/2014/main" id="{47084B69-5A7A-9C33-4D1B-C91975409A98}"/>
              </a:ext>
            </a:extLst>
          </p:cNvPr>
          <p:cNvSpPr txBox="1"/>
          <p:nvPr/>
        </p:nvSpPr>
        <p:spPr>
          <a:xfrm>
            <a:off x="640621" y="4092315"/>
            <a:ext cx="1879599" cy="584775"/>
          </a:xfrm>
          <a:prstGeom prst="rect">
            <a:avLst/>
          </a:prstGeom>
          <a:noFill/>
        </p:spPr>
        <p:txBody>
          <a:bodyPr wrap="square" rtlCol="0">
            <a:spAutoFit/>
          </a:bodyPr>
          <a:lstStyle/>
          <a:p>
            <a:r>
              <a:rPr kumimoji="1" lang="en-US" altLang="zh-CN" sz="3200" dirty="0">
                <a:latin typeface="Century Gothic" panose="020B0502020202020204" pitchFamily="34" charset="0"/>
              </a:rPr>
              <a:t>Sanger</a:t>
            </a:r>
            <a:endParaRPr kumimoji="1" lang="zh-CN" altLang="en-US" sz="3200" dirty="0">
              <a:latin typeface="Century Gothic" panose="020B0502020202020204" pitchFamily="34" charset="0"/>
            </a:endParaRPr>
          </a:p>
        </p:txBody>
      </p:sp>
      <p:sp>
        <p:nvSpPr>
          <p:cNvPr id="8" name="文本框 7">
            <a:extLst>
              <a:ext uri="{FF2B5EF4-FFF2-40B4-BE49-F238E27FC236}">
                <a16:creationId xmlns:a16="http://schemas.microsoft.com/office/drawing/2014/main" id="{CC03AB6D-33B9-88B0-9A76-A178C0B44B4F}"/>
              </a:ext>
            </a:extLst>
          </p:cNvPr>
          <p:cNvSpPr txBox="1"/>
          <p:nvPr/>
        </p:nvSpPr>
        <p:spPr>
          <a:xfrm>
            <a:off x="4640811" y="5346412"/>
            <a:ext cx="1879599" cy="584775"/>
          </a:xfrm>
          <a:prstGeom prst="rect">
            <a:avLst/>
          </a:prstGeom>
          <a:noFill/>
        </p:spPr>
        <p:txBody>
          <a:bodyPr wrap="square" rtlCol="0">
            <a:spAutoFit/>
          </a:bodyPr>
          <a:lstStyle/>
          <a:p>
            <a:r>
              <a:rPr kumimoji="1" lang="en-US" altLang="zh-CN" sz="3200" dirty="0">
                <a:latin typeface="Century Gothic" panose="020B0502020202020204" pitchFamily="34" charset="0"/>
              </a:rPr>
              <a:t>NGS</a:t>
            </a:r>
            <a:endParaRPr kumimoji="1" lang="zh-CN" altLang="en-US" sz="3200" dirty="0">
              <a:latin typeface="Century Gothic" panose="020B0502020202020204" pitchFamily="34" charset="0"/>
            </a:endParaRPr>
          </a:p>
        </p:txBody>
      </p:sp>
      <p:sp>
        <p:nvSpPr>
          <p:cNvPr id="9" name="文本框 8">
            <a:extLst>
              <a:ext uri="{FF2B5EF4-FFF2-40B4-BE49-F238E27FC236}">
                <a16:creationId xmlns:a16="http://schemas.microsoft.com/office/drawing/2014/main" id="{070BC9D4-1450-691B-ED09-37D9AD1AD68F}"/>
              </a:ext>
            </a:extLst>
          </p:cNvPr>
          <p:cNvSpPr txBox="1"/>
          <p:nvPr/>
        </p:nvSpPr>
        <p:spPr>
          <a:xfrm>
            <a:off x="9410181" y="5957420"/>
            <a:ext cx="1879599" cy="584775"/>
          </a:xfrm>
          <a:prstGeom prst="rect">
            <a:avLst/>
          </a:prstGeom>
          <a:noFill/>
        </p:spPr>
        <p:txBody>
          <a:bodyPr wrap="square" rtlCol="0">
            <a:spAutoFit/>
          </a:bodyPr>
          <a:lstStyle/>
          <a:p>
            <a:r>
              <a:rPr kumimoji="1" lang="en-US" altLang="zh-CN" sz="3200" dirty="0">
                <a:latin typeface="Century Gothic" panose="020B0502020202020204" pitchFamily="34" charset="0"/>
              </a:rPr>
              <a:t>TGS</a:t>
            </a:r>
            <a:endParaRPr kumimoji="1" lang="zh-CN" altLang="en-US" sz="3200" dirty="0">
              <a:latin typeface="Century Gothic" panose="020B0502020202020204" pitchFamily="34" charset="0"/>
            </a:endParaRPr>
          </a:p>
        </p:txBody>
      </p:sp>
      <p:sp>
        <p:nvSpPr>
          <p:cNvPr id="2" name="文本框 1">
            <a:extLst>
              <a:ext uri="{FF2B5EF4-FFF2-40B4-BE49-F238E27FC236}">
                <a16:creationId xmlns:a16="http://schemas.microsoft.com/office/drawing/2014/main" id="{59A7E309-31A2-6A00-29B8-FBC3A42C4A42}"/>
              </a:ext>
            </a:extLst>
          </p:cNvPr>
          <p:cNvSpPr txBox="1"/>
          <p:nvPr/>
        </p:nvSpPr>
        <p:spPr>
          <a:xfrm>
            <a:off x="1170170" y="4856145"/>
            <a:ext cx="1879599" cy="369332"/>
          </a:xfrm>
          <a:prstGeom prst="rect">
            <a:avLst/>
          </a:prstGeom>
          <a:noFill/>
        </p:spPr>
        <p:txBody>
          <a:bodyPr wrap="square" rtlCol="0">
            <a:spAutoFit/>
          </a:bodyPr>
          <a:lstStyle/>
          <a:p>
            <a:r>
              <a:rPr kumimoji="1" lang="en-US" altLang="zh-CN" b="1" dirty="0"/>
              <a:t>700bp</a:t>
            </a:r>
            <a:endParaRPr kumimoji="1" lang="zh-CN" altLang="en-US" b="1" dirty="0"/>
          </a:p>
        </p:txBody>
      </p:sp>
      <p:sp>
        <p:nvSpPr>
          <p:cNvPr id="3" name="文本框 2">
            <a:extLst>
              <a:ext uri="{FF2B5EF4-FFF2-40B4-BE49-F238E27FC236}">
                <a16:creationId xmlns:a16="http://schemas.microsoft.com/office/drawing/2014/main" id="{6FC0325A-C2B8-527A-C460-DE962C418AF7}"/>
              </a:ext>
            </a:extLst>
          </p:cNvPr>
          <p:cNvSpPr txBox="1"/>
          <p:nvPr/>
        </p:nvSpPr>
        <p:spPr>
          <a:xfrm>
            <a:off x="4771610" y="5931187"/>
            <a:ext cx="1879599" cy="369332"/>
          </a:xfrm>
          <a:prstGeom prst="rect">
            <a:avLst/>
          </a:prstGeom>
          <a:noFill/>
        </p:spPr>
        <p:txBody>
          <a:bodyPr wrap="square" rtlCol="0">
            <a:spAutoFit/>
          </a:bodyPr>
          <a:lstStyle/>
          <a:p>
            <a:r>
              <a:rPr kumimoji="1" lang="en-US" altLang="zh-CN" b="1" dirty="0"/>
              <a:t>&lt;1000bp</a:t>
            </a:r>
            <a:endParaRPr kumimoji="1" lang="zh-CN" altLang="en-US" b="1" dirty="0"/>
          </a:p>
        </p:txBody>
      </p:sp>
      <p:sp>
        <p:nvSpPr>
          <p:cNvPr id="10" name="文本框 9">
            <a:extLst>
              <a:ext uri="{FF2B5EF4-FFF2-40B4-BE49-F238E27FC236}">
                <a16:creationId xmlns:a16="http://schemas.microsoft.com/office/drawing/2014/main" id="{4919D02B-7A01-253A-C87F-7E3DA7D449FD}"/>
              </a:ext>
            </a:extLst>
          </p:cNvPr>
          <p:cNvSpPr txBox="1"/>
          <p:nvPr/>
        </p:nvSpPr>
        <p:spPr>
          <a:xfrm>
            <a:off x="8693879" y="1880228"/>
            <a:ext cx="1879599" cy="369332"/>
          </a:xfrm>
          <a:prstGeom prst="rect">
            <a:avLst/>
          </a:prstGeom>
          <a:noFill/>
        </p:spPr>
        <p:txBody>
          <a:bodyPr wrap="square" rtlCol="0">
            <a:spAutoFit/>
          </a:bodyPr>
          <a:lstStyle/>
          <a:p>
            <a:r>
              <a:rPr kumimoji="1" lang="en-US" altLang="zh-CN" b="1" dirty="0"/>
              <a:t>2000bp-2Mbp</a:t>
            </a:r>
            <a:endParaRPr kumimoji="1" lang="zh-CN" altLang="en-US" b="1" dirty="0"/>
          </a:p>
        </p:txBody>
      </p:sp>
    </p:spTree>
    <p:extLst>
      <p:ext uri="{BB962C8B-B14F-4D97-AF65-F5344CB8AC3E}">
        <p14:creationId xmlns:p14="http://schemas.microsoft.com/office/powerpoint/2010/main" val="411476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638" y="557190"/>
            <a:ext cx="10938762" cy="57423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169A2C62-1441-31A3-9966-0B164FD7BC79}"/>
              </a:ext>
            </a:extLst>
          </p:cNvPr>
          <p:cNvPicPr>
            <a:picLocks noChangeAspect="1"/>
          </p:cNvPicPr>
          <p:nvPr/>
        </p:nvPicPr>
        <p:blipFill rotWithShape="1">
          <a:blip r:embed="rId2">
            <a:alphaModFix amt="90000"/>
          </a:blip>
          <a:srcRect r="1" b="15400"/>
          <a:stretch/>
        </p:blipFill>
        <p:spPr>
          <a:xfrm>
            <a:off x="623686" y="565465"/>
            <a:ext cx="10931938" cy="5734064"/>
          </a:xfrm>
          <a:prstGeom prst="rect">
            <a:avLst/>
          </a:prstGeom>
        </p:spPr>
      </p:pic>
      <p:grpSp>
        <p:nvGrpSpPr>
          <p:cNvPr id="41" name="Group 40">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5" name="Freeform: Shape 54">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8" name="Freeform: Shape 67">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291470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0638" y="557190"/>
            <a:ext cx="10938762" cy="57423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D100B14A-3962-7DC0-1C1F-E826260E3966}"/>
              </a:ext>
            </a:extLst>
          </p:cNvPr>
          <p:cNvPicPr>
            <a:picLocks noChangeAspect="1"/>
          </p:cNvPicPr>
          <p:nvPr/>
        </p:nvPicPr>
        <p:blipFill rotWithShape="1">
          <a:blip r:embed="rId2">
            <a:alphaModFix amt="90000"/>
          </a:blip>
          <a:srcRect t="543" r="1" b="16529"/>
          <a:stretch/>
        </p:blipFill>
        <p:spPr>
          <a:xfrm>
            <a:off x="623686" y="565465"/>
            <a:ext cx="10931938" cy="5734064"/>
          </a:xfrm>
          <a:prstGeom prst="rect">
            <a:avLst/>
          </a:prstGeom>
        </p:spPr>
      </p:pic>
      <p:grpSp>
        <p:nvGrpSpPr>
          <p:cNvPr id="41" name="Group 40">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5" name="Freeform: Shape 54">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7"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68" name="Freeform: Shape 67">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352864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E54B326-3401-96F2-466C-21F85AF38D57}"/>
              </a:ext>
            </a:extLst>
          </p:cNvPr>
          <p:cNvGrpSpPr/>
          <p:nvPr/>
        </p:nvGrpSpPr>
        <p:grpSpPr>
          <a:xfrm>
            <a:off x="620719" y="1815909"/>
            <a:ext cx="10613036" cy="1997811"/>
            <a:chOff x="411480" y="1828800"/>
            <a:chExt cx="8290560" cy="1200150"/>
          </a:xfrm>
        </p:grpSpPr>
        <p:sp>
          <p:nvSpPr>
            <p:cNvPr id="6" name="Subtitle 2">
              <a:extLst>
                <a:ext uri="{FF2B5EF4-FFF2-40B4-BE49-F238E27FC236}">
                  <a16:creationId xmlns:a16="http://schemas.microsoft.com/office/drawing/2014/main" id="{8F2DCF3B-3140-DE75-BB55-8FAD62ABEC4A}"/>
                </a:ext>
              </a:extLst>
            </p:cNvPr>
            <p:cNvSpPr txBox="1">
              <a:spLocks/>
            </p:cNvSpPr>
            <p:nvPr/>
          </p:nvSpPr>
          <p:spPr>
            <a:xfrm>
              <a:off x="3581400" y="18288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ATTGTTCCCACAGACCG</a:t>
              </a:r>
            </a:p>
          </p:txBody>
        </p:sp>
        <p:sp>
          <p:nvSpPr>
            <p:cNvPr id="7" name="Subtitle 2">
              <a:extLst>
                <a:ext uri="{FF2B5EF4-FFF2-40B4-BE49-F238E27FC236}">
                  <a16:creationId xmlns:a16="http://schemas.microsoft.com/office/drawing/2014/main" id="{49623302-BB67-1212-9D17-89D8A1866495}"/>
                </a:ext>
              </a:extLst>
            </p:cNvPr>
            <p:cNvSpPr txBox="1">
              <a:spLocks/>
            </p:cNvSpPr>
            <p:nvPr/>
          </p:nvSpPr>
          <p:spPr>
            <a:xfrm>
              <a:off x="2487168" y="20002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CGGCGAAGCATTGTTCC</a:t>
              </a:r>
            </a:p>
          </p:txBody>
        </p:sp>
        <p:sp>
          <p:nvSpPr>
            <p:cNvPr id="8" name="Subtitle 2">
              <a:extLst>
                <a:ext uri="{FF2B5EF4-FFF2-40B4-BE49-F238E27FC236}">
                  <a16:creationId xmlns:a16="http://schemas.microsoft.com/office/drawing/2014/main" id="{589DAF6F-65D8-2B21-F4AD-DB64673C2414}"/>
                </a:ext>
              </a:extLst>
            </p:cNvPr>
            <p:cNvSpPr txBox="1">
              <a:spLocks/>
            </p:cNvSpPr>
            <p:nvPr/>
          </p:nvSpPr>
          <p:spPr>
            <a:xfrm>
              <a:off x="5166360" y="20002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ACCGTGTTTTCCGACCG</a:t>
              </a:r>
            </a:p>
          </p:txBody>
        </p:sp>
        <p:sp>
          <p:nvSpPr>
            <p:cNvPr id="10" name="Subtitle 2">
              <a:extLst>
                <a:ext uri="{FF2B5EF4-FFF2-40B4-BE49-F238E27FC236}">
                  <a16:creationId xmlns:a16="http://schemas.microsoft.com/office/drawing/2014/main" id="{21EA94CD-00B3-F676-9755-132793B830C0}"/>
                </a:ext>
              </a:extLst>
            </p:cNvPr>
            <p:cNvSpPr txBox="1">
              <a:spLocks/>
            </p:cNvSpPr>
            <p:nvPr/>
          </p:nvSpPr>
          <p:spPr>
            <a:xfrm>
              <a:off x="6025896" y="21717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TTTCCGACCGAAATGGC</a:t>
              </a:r>
            </a:p>
          </p:txBody>
        </p:sp>
        <p:sp>
          <p:nvSpPr>
            <p:cNvPr id="12" name="Subtitle 2">
              <a:extLst>
                <a:ext uri="{FF2B5EF4-FFF2-40B4-BE49-F238E27FC236}">
                  <a16:creationId xmlns:a16="http://schemas.microsoft.com/office/drawing/2014/main" id="{991F312D-06EC-6F9A-11D6-03B61505D1EF}"/>
                </a:ext>
              </a:extLst>
            </p:cNvPr>
            <p:cNvSpPr txBox="1">
              <a:spLocks/>
            </p:cNvSpPr>
            <p:nvPr/>
          </p:nvSpPr>
          <p:spPr>
            <a:xfrm>
              <a:off x="3703320" y="21717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TTGTTCCCACAGACCGTG</a:t>
              </a:r>
            </a:p>
          </p:txBody>
        </p:sp>
        <p:sp>
          <p:nvSpPr>
            <p:cNvPr id="14" name="Subtitle 2">
              <a:extLst>
                <a:ext uri="{FF2B5EF4-FFF2-40B4-BE49-F238E27FC236}">
                  <a16:creationId xmlns:a16="http://schemas.microsoft.com/office/drawing/2014/main" id="{AF4DCCC9-36F6-7998-02D2-313761F3834A}"/>
                </a:ext>
              </a:extLst>
            </p:cNvPr>
            <p:cNvSpPr txBox="1">
              <a:spLocks/>
            </p:cNvSpPr>
            <p:nvPr/>
          </p:nvSpPr>
          <p:spPr>
            <a:xfrm>
              <a:off x="1271016" y="21717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a:t>
              </a:r>
              <a:r>
                <a:rPr lang="en-US" sz="1600" cap="all" dirty="0">
                  <a:solidFill>
                    <a:srgbClr val="FF0000"/>
                  </a:solidFill>
                  <a:latin typeface="Courier"/>
                </a:rPr>
                <a:t>G</a:t>
              </a:r>
              <a:r>
                <a:rPr lang="en-US" sz="1600" cap="all" dirty="0">
                  <a:solidFill>
                    <a:srgbClr val="0000FF"/>
                  </a:solidFill>
                  <a:latin typeface="Courier"/>
                </a:rPr>
                <a:t>CTCGATGCCGGCGAAG</a:t>
              </a:r>
            </a:p>
          </p:txBody>
        </p:sp>
        <p:sp>
          <p:nvSpPr>
            <p:cNvPr id="16" name="Subtitle 2">
              <a:extLst>
                <a:ext uri="{FF2B5EF4-FFF2-40B4-BE49-F238E27FC236}">
                  <a16:creationId xmlns:a16="http://schemas.microsoft.com/office/drawing/2014/main" id="{03AF6BA5-B913-6EF2-306F-1DBB25181F8B}"/>
                </a:ext>
              </a:extLst>
            </p:cNvPr>
            <p:cNvSpPr txBox="1">
              <a:spLocks/>
            </p:cNvSpPr>
            <p:nvPr/>
          </p:nvSpPr>
          <p:spPr>
            <a:xfrm>
              <a:off x="2002536" y="234315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ATGCCGGCGAAGCATTGT</a:t>
              </a:r>
            </a:p>
          </p:txBody>
        </p:sp>
        <p:sp>
          <p:nvSpPr>
            <p:cNvPr id="25" name="Subtitle 2">
              <a:extLst>
                <a:ext uri="{FF2B5EF4-FFF2-40B4-BE49-F238E27FC236}">
                  <a16:creationId xmlns:a16="http://schemas.microsoft.com/office/drawing/2014/main" id="{DCCBDA91-F1CE-256F-6A32-BAF74B20A207}"/>
                </a:ext>
              </a:extLst>
            </p:cNvPr>
            <p:cNvSpPr txBox="1">
              <a:spLocks/>
            </p:cNvSpPr>
            <p:nvPr/>
          </p:nvSpPr>
          <p:spPr>
            <a:xfrm>
              <a:off x="411480" y="251460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TAATGCGACCTCGATGCC</a:t>
              </a:r>
            </a:p>
          </p:txBody>
        </p:sp>
        <p:sp>
          <p:nvSpPr>
            <p:cNvPr id="34" name="Subtitle 2">
              <a:extLst>
                <a:ext uri="{FF2B5EF4-FFF2-40B4-BE49-F238E27FC236}">
                  <a16:creationId xmlns:a16="http://schemas.microsoft.com/office/drawing/2014/main" id="{838A1EE7-4C90-5990-DD16-AFEFE2D3B03C}"/>
                </a:ext>
              </a:extLst>
            </p:cNvPr>
            <p:cNvSpPr txBox="1">
              <a:spLocks/>
            </p:cNvSpPr>
            <p:nvPr/>
          </p:nvSpPr>
          <p:spPr>
            <a:xfrm>
              <a:off x="4681728" y="2343150"/>
              <a:ext cx="2444496"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ACAGACCGTGTTT</a:t>
              </a:r>
              <a:r>
                <a:rPr lang="en-US" sz="1600" cap="all" dirty="0">
                  <a:solidFill>
                    <a:srgbClr val="FF0000"/>
                  </a:solidFill>
                  <a:latin typeface="Courier"/>
                </a:rPr>
                <a:t>C</a:t>
              </a:r>
              <a:r>
                <a:rPr lang="en-US" sz="1600" cap="all" dirty="0">
                  <a:solidFill>
                    <a:srgbClr val="0000FF"/>
                  </a:solidFill>
                  <a:latin typeface="Courier"/>
                </a:rPr>
                <a:t>CCGA</a:t>
              </a:r>
            </a:p>
          </p:txBody>
        </p:sp>
        <p:sp>
          <p:nvSpPr>
            <p:cNvPr id="36" name="Subtitle 2">
              <a:extLst>
                <a:ext uri="{FF2B5EF4-FFF2-40B4-BE49-F238E27FC236}">
                  <a16:creationId xmlns:a16="http://schemas.microsoft.com/office/drawing/2014/main" id="{0C052430-3E9D-A2B7-A295-1685594BC4BA}"/>
                </a:ext>
              </a:extLst>
            </p:cNvPr>
            <p:cNvSpPr txBox="1">
              <a:spLocks/>
            </p:cNvSpPr>
            <p:nvPr/>
          </p:nvSpPr>
          <p:spPr>
            <a:xfrm>
              <a:off x="3099816" y="25146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AAGCATTGTTCCCACAG</a:t>
              </a:r>
            </a:p>
          </p:txBody>
        </p:sp>
        <p:sp>
          <p:nvSpPr>
            <p:cNvPr id="38" name="Subtitle 2">
              <a:extLst>
                <a:ext uri="{FF2B5EF4-FFF2-40B4-BE49-F238E27FC236}">
                  <a16:creationId xmlns:a16="http://schemas.microsoft.com/office/drawing/2014/main" id="{C8108A58-5BDF-2EA6-6B45-69CB8DB144D0}"/>
                </a:ext>
              </a:extLst>
            </p:cNvPr>
            <p:cNvSpPr txBox="1">
              <a:spLocks/>
            </p:cNvSpPr>
            <p:nvPr/>
          </p:nvSpPr>
          <p:spPr>
            <a:xfrm>
              <a:off x="5660136" y="251460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TGTTTTCCGACCGAAAT</a:t>
              </a:r>
            </a:p>
          </p:txBody>
        </p:sp>
        <p:sp>
          <p:nvSpPr>
            <p:cNvPr id="40" name="Subtitle 2">
              <a:extLst>
                <a:ext uri="{FF2B5EF4-FFF2-40B4-BE49-F238E27FC236}">
                  <a16:creationId xmlns:a16="http://schemas.microsoft.com/office/drawing/2014/main" id="{7DA3E317-81AE-906F-5B0D-A3A2A939B7EF}"/>
                </a:ext>
              </a:extLst>
            </p:cNvPr>
            <p:cNvSpPr txBox="1">
              <a:spLocks/>
            </p:cNvSpPr>
            <p:nvPr/>
          </p:nvSpPr>
          <p:spPr>
            <a:xfrm>
              <a:off x="6400800" y="2686050"/>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CCGACCGAAATGGCTCC</a:t>
              </a:r>
            </a:p>
          </p:txBody>
        </p:sp>
        <p:sp>
          <p:nvSpPr>
            <p:cNvPr id="51" name="Subtitle 2">
              <a:extLst>
                <a:ext uri="{FF2B5EF4-FFF2-40B4-BE49-F238E27FC236}">
                  <a16:creationId xmlns:a16="http://schemas.microsoft.com/office/drawing/2014/main" id="{040DA197-0E05-60D3-39F8-BC00EEDB20BD}"/>
                </a:ext>
              </a:extLst>
            </p:cNvPr>
            <p:cNvSpPr txBox="1">
              <a:spLocks/>
            </p:cNvSpPr>
            <p:nvPr/>
          </p:nvSpPr>
          <p:spPr>
            <a:xfrm>
              <a:off x="2121408" y="2679192"/>
              <a:ext cx="2301240" cy="342900"/>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1600" cap="all" dirty="0">
                  <a:solidFill>
                    <a:srgbClr val="0000FF"/>
                  </a:solidFill>
                  <a:latin typeface="Courier"/>
                </a:rPr>
                <a:t>TGCCGGCGAAGC</a:t>
              </a:r>
              <a:r>
                <a:rPr lang="en-US" sz="1600" cap="all" dirty="0">
                  <a:solidFill>
                    <a:srgbClr val="FF0000"/>
                  </a:solidFill>
                  <a:latin typeface="Courier"/>
                </a:rPr>
                <a:t>C</a:t>
              </a:r>
              <a:r>
                <a:rPr lang="en-US" sz="1600" cap="all" dirty="0">
                  <a:solidFill>
                    <a:srgbClr val="0000FF"/>
                  </a:solidFill>
                  <a:latin typeface="Courier"/>
                </a:rPr>
                <a:t>TTGT</a:t>
              </a:r>
            </a:p>
          </p:txBody>
        </p:sp>
      </p:grpSp>
      <p:sp>
        <p:nvSpPr>
          <p:cNvPr id="53" name="Subtitle 2">
            <a:extLst>
              <a:ext uri="{FF2B5EF4-FFF2-40B4-BE49-F238E27FC236}">
                <a16:creationId xmlns:a16="http://schemas.microsoft.com/office/drawing/2014/main" id="{CFE08963-315A-C472-A325-9B7D355CA0AC}"/>
              </a:ext>
            </a:extLst>
          </p:cNvPr>
          <p:cNvSpPr txBox="1">
            <a:spLocks/>
          </p:cNvSpPr>
          <p:nvPr/>
        </p:nvSpPr>
        <p:spPr>
          <a:xfrm>
            <a:off x="-109567" y="5347879"/>
            <a:ext cx="12666689" cy="1590513"/>
          </a:xfrm>
          <a:prstGeom prst="rect">
            <a:avLst/>
          </a:prstGeom>
        </p:spPr>
        <p:txBody>
          <a:bodyPr tIns="0">
            <a:normAutofit/>
          </a:bodyPr>
          <a:lstStyle/>
          <a:p>
            <a:pPr marL="27432" defTabSz="914400">
              <a:spcBef>
                <a:spcPts val="600"/>
              </a:spcBef>
              <a:buClr>
                <a:srgbClr val="3891A7"/>
              </a:buClr>
              <a:buSzPct val="80000"/>
              <a:buFont typeface="Wingdings 2"/>
              <a:buNone/>
              <a:defRPr/>
            </a:pPr>
            <a:r>
              <a:rPr lang="en-US" sz="2400" cap="all" dirty="0">
                <a:solidFill>
                  <a:srgbClr val="20C01B"/>
                </a:solidFill>
                <a:latin typeface="Courier"/>
              </a:rPr>
              <a:t>TAATGCGACCTCGATGCCGGCGAAGCATTGTTCCCACAGACCGTGTTTTCCGACCGAAATGGCTCC</a:t>
            </a:r>
          </a:p>
        </p:txBody>
      </p:sp>
      <p:sp>
        <p:nvSpPr>
          <p:cNvPr id="73" name="TextBox 5">
            <a:extLst>
              <a:ext uri="{FF2B5EF4-FFF2-40B4-BE49-F238E27FC236}">
                <a16:creationId xmlns:a16="http://schemas.microsoft.com/office/drawing/2014/main" id="{A1869C45-1C6B-D1CC-382C-E51D90A2C1B8}"/>
              </a:ext>
            </a:extLst>
          </p:cNvPr>
          <p:cNvSpPr txBox="1"/>
          <p:nvPr/>
        </p:nvSpPr>
        <p:spPr>
          <a:xfrm>
            <a:off x="4334289" y="3864730"/>
            <a:ext cx="2904962" cy="769441"/>
          </a:xfrm>
          <a:prstGeom prst="rect">
            <a:avLst/>
          </a:prstGeom>
          <a:noFill/>
        </p:spPr>
        <p:txBody>
          <a:bodyPr wrap="none" rtlCol="0">
            <a:spAutoFit/>
          </a:bodyPr>
          <a:lstStyle/>
          <a:p>
            <a:r>
              <a:rPr lang="en-US" sz="4400" dirty="0">
                <a:solidFill>
                  <a:srgbClr val="FF0000"/>
                </a:solidFill>
              </a:rPr>
              <a:t>Consensus</a:t>
            </a:r>
          </a:p>
        </p:txBody>
      </p:sp>
      <p:sp>
        <p:nvSpPr>
          <p:cNvPr id="74" name="文本框 73">
            <a:extLst>
              <a:ext uri="{FF2B5EF4-FFF2-40B4-BE49-F238E27FC236}">
                <a16:creationId xmlns:a16="http://schemas.microsoft.com/office/drawing/2014/main" id="{BE6A5525-B71C-5CE5-E9FB-97D273B035DC}"/>
              </a:ext>
            </a:extLst>
          </p:cNvPr>
          <p:cNvSpPr txBox="1"/>
          <p:nvPr/>
        </p:nvSpPr>
        <p:spPr>
          <a:xfrm>
            <a:off x="620719" y="557816"/>
            <a:ext cx="4740551" cy="707886"/>
          </a:xfrm>
          <a:prstGeom prst="rect">
            <a:avLst/>
          </a:prstGeom>
          <a:noFill/>
        </p:spPr>
        <p:txBody>
          <a:bodyPr wrap="square" rtlCol="0">
            <a:spAutoFit/>
          </a:bodyPr>
          <a:lstStyle/>
          <a:p>
            <a:r>
              <a:rPr lang="en-US" altLang="zh-CN" sz="4000" b="1" dirty="0">
                <a:solidFill>
                  <a:prstClr val="black"/>
                </a:solidFill>
                <a:latin typeface="Century Gothic"/>
                <a:cs typeface="Century Gothic"/>
              </a:rPr>
              <a:t>Assembly</a:t>
            </a:r>
          </a:p>
        </p:txBody>
      </p:sp>
    </p:spTree>
    <p:extLst>
      <p:ext uri="{BB962C8B-B14F-4D97-AF65-F5344CB8AC3E}">
        <p14:creationId xmlns:p14="http://schemas.microsoft.com/office/powerpoint/2010/main" val="42333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AA31812B-899C-1895-E469-363B2FCD832D}"/>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63443A74-0487-CD81-D241-A04972148E19}"/>
              </a:ext>
            </a:extLst>
          </p:cNvPr>
          <p:cNvPicPr>
            <a:picLocks noChangeAspect="1"/>
          </p:cNvPicPr>
          <p:nvPr/>
        </p:nvPicPr>
        <p:blipFill>
          <a:blip r:embed="rId3"/>
          <a:stretch>
            <a:fillRect/>
          </a:stretch>
        </p:blipFill>
        <p:spPr>
          <a:xfrm>
            <a:off x="0" y="383060"/>
            <a:ext cx="12192000" cy="6849013"/>
          </a:xfrm>
          <a:prstGeom prst="rect">
            <a:avLst/>
          </a:prstGeom>
        </p:spPr>
      </p:pic>
      <p:sp>
        <p:nvSpPr>
          <p:cNvPr id="3" name="标题 1">
            <a:extLst>
              <a:ext uri="{FF2B5EF4-FFF2-40B4-BE49-F238E27FC236}">
                <a16:creationId xmlns:a16="http://schemas.microsoft.com/office/drawing/2014/main" id="{51DF0EE1-4732-2E39-515F-343810DEC83E}"/>
              </a:ext>
            </a:extLst>
          </p:cNvPr>
          <p:cNvSpPr>
            <a:spLocks noGrp="1"/>
          </p:cNvSpPr>
          <p:nvPr>
            <p:ph type="title"/>
          </p:nvPr>
        </p:nvSpPr>
        <p:spPr>
          <a:xfrm>
            <a:off x="838200" y="107733"/>
            <a:ext cx="10515600" cy="1325563"/>
          </a:xfrm>
        </p:spPr>
        <p:txBody>
          <a:bodyPr/>
          <a:lstStyle/>
          <a:p>
            <a:pPr algn="ctr"/>
            <a:r>
              <a:rPr lang="en-US" altLang="zh-CN" b="0" i="0" dirty="0">
                <a:solidFill>
                  <a:srgbClr val="292B2C"/>
                </a:solidFill>
                <a:effectLst/>
              </a:rPr>
              <a:t>De </a:t>
            </a:r>
            <a:r>
              <a:rPr lang="en-US" altLang="zh-CN" b="0" i="0" dirty="0" err="1">
                <a:solidFill>
                  <a:srgbClr val="292B2C"/>
                </a:solidFill>
                <a:effectLst/>
              </a:rPr>
              <a:t>bruijn</a:t>
            </a:r>
            <a:r>
              <a:rPr lang="en-US" altLang="zh-CN" b="0" i="0" dirty="0">
                <a:solidFill>
                  <a:srgbClr val="292B2C"/>
                </a:solidFill>
                <a:effectLst/>
              </a:rPr>
              <a:t> </a:t>
            </a:r>
            <a:r>
              <a:rPr lang="en-US" altLang="zh-CN" sz="4400" kern="1200" dirty="0">
                <a:solidFill>
                  <a:schemeClr val="tx2"/>
                </a:solidFill>
                <a:ea typeface="+mj-ea"/>
                <a:cs typeface="+mj-cs"/>
              </a:rPr>
              <a:t>approach</a:t>
            </a:r>
            <a:br>
              <a:rPr lang="en-US" altLang="zh-CN" b="0" i="0" dirty="0">
                <a:solidFill>
                  <a:srgbClr val="292B2C"/>
                </a:solidFill>
                <a:effectLst/>
              </a:rPr>
            </a:br>
            <a:endParaRPr kumimoji="1" lang="zh-CN" altLang="en-US" dirty="0"/>
          </a:p>
        </p:txBody>
      </p:sp>
    </p:spTree>
    <p:extLst>
      <p:ext uri="{BB962C8B-B14F-4D97-AF65-F5344CB8AC3E}">
        <p14:creationId xmlns:p14="http://schemas.microsoft.com/office/powerpoint/2010/main" val="2059796712"/>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412439"/>
      </a:dk2>
      <a:lt2>
        <a:srgbClr val="E2E8E4"/>
      </a:lt2>
      <a:accent1>
        <a:srgbClr val="C34DA2"/>
      </a:accent1>
      <a:accent2>
        <a:srgbClr val="B13B5F"/>
      </a:accent2>
      <a:accent3>
        <a:srgbClr val="C35A4D"/>
      </a:accent3>
      <a:accent4>
        <a:srgbClr val="B1793B"/>
      </a:accent4>
      <a:accent5>
        <a:srgbClr val="ACA643"/>
      </a:accent5>
      <a:accent6>
        <a:srgbClr val="87B13B"/>
      </a:accent6>
      <a:hlink>
        <a:srgbClr val="31944D"/>
      </a:hlink>
      <a:folHlink>
        <a:srgbClr val="7F7F7F"/>
      </a:folHlink>
    </a:clrScheme>
    <a:fontScheme name="Custom 23">
      <a:majorFont>
        <a:latin typeface="Microsoft YaHei"/>
        <a:ea typeface=""/>
        <a:cs typeface=""/>
      </a:majorFont>
      <a:minorFont>
        <a:latin typeface="Microsoft YaHe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3410</TotalTime>
  <Words>1290</Words>
  <Application>Microsoft Macintosh PowerPoint</Application>
  <PresentationFormat>宽屏</PresentationFormat>
  <Paragraphs>179</Paragraphs>
  <Slides>31</Slides>
  <Notes>3</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51" baseType="lpstr">
      <vt:lpstr>等线</vt:lpstr>
      <vt:lpstr>宋体</vt:lpstr>
      <vt:lpstr>宋体</vt:lpstr>
      <vt:lpstr>Microsoft YaHei</vt:lpstr>
      <vt:lpstr>Atkinson Hyperlegible</vt:lpstr>
      <vt:lpstr>AvenirNext LT Pro Medium</vt:lpstr>
      <vt:lpstr>Microsoft YaHei Light</vt:lpstr>
      <vt:lpstr>Segoe UI Web (West European)</vt:lpstr>
      <vt:lpstr>Arial</vt:lpstr>
      <vt:lpstr>Arial Black</vt:lpstr>
      <vt:lpstr>Avenir Next LT Pro</vt:lpstr>
      <vt:lpstr>Century Gothic</vt:lpstr>
      <vt:lpstr>Courier</vt:lpstr>
      <vt:lpstr>Courier New</vt:lpstr>
      <vt:lpstr>Helvetica Neue</vt:lpstr>
      <vt:lpstr>Open Sans</vt:lpstr>
      <vt:lpstr>Segoe UI Semilight</vt:lpstr>
      <vt:lpstr>Wingdings 2</vt:lpstr>
      <vt:lpstr>ExploreVTI</vt:lpstr>
      <vt:lpstr>Equation</vt:lpstr>
      <vt:lpstr>SEQUENCE ALIGNMENT</vt:lpstr>
      <vt:lpstr>Human Genome Project(1990-2003)</vt:lpstr>
      <vt:lpstr>Human Genome Project</vt:lpstr>
      <vt:lpstr>PowerPoint 演示文稿</vt:lpstr>
      <vt:lpstr>PowerPoint 演示文稿</vt:lpstr>
      <vt:lpstr>PowerPoint 演示文稿</vt:lpstr>
      <vt:lpstr>PowerPoint 演示文稿</vt:lpstr>
      <vt:lpstr>PowerPoint 演示文稿</vt:lpstr>
      <vt:lpstr>De bruijn approach </vt:lpstr>
      <vt:lpstr>Overlap approach </vt:lpstr>
      <vt:lpstr>Mapping</vt:lpstr>
      <vt:lpstr>Mapping: Hash based approach</vt:lpstr>
      <vt:lpstr>Limitation:</vt:lpstr>
      <vt:lpstr>BLAST:</vt:lpstr>
      <vt:lpstr>Causes for sequence dissimilarity</vt:lpstr>
      <vt:lpstr>Inversion:</vt:lpstr>
      <vt:lpstr>Definition of Sequence alignment</vt:lpstr>
      <vt:lpstr>Algorithm of Sequence alignment</vt:lpstr>
      <vt:lpstr>Alignment scoring function</vt:lpstr>
      <vt:lpstr>Scoring function</vt:lpstr>
      <vt:lpstr>The substitution matrix</vt:lpstr>
      <vt:lpstr>Local alignment</vt:lpstr>
      <vt:lpstr>Smith Waterman algorithm</vt:lpstr>
      <vt:lpstr>Optimal local alignment</vt:lpstr>
      <vt:lpstr>The Needleman-Wunsch algorithm </vt:lpstr>
      <vt:lpstr>The Smith-Waterman algorithm</vt:lpstr>
      <vt:lpstr>PowerPoint 演示文稿</vt:lpstr>
      <vt:lpstr>作业</vt:lpstr>
      <vt:lpstr>寻找样本序列中重复片段的长度和重复次数</vt:lpstr>
      <vt:lpstr>作业：</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ALIGNMENT</dc:title>
  <dc:creator>micah vista</dc:creator>
  <cp:lastModifiedBy>micah vista</cp:lastModifiedBy>
  <cp:revision>7</cp:revision>
  <dcterms:created xsi:type="dcterms:W3CDTF">2023-02-24T04:11:34Z</dcterms:created>
  <dcterms:modified xsi:type="dcterms:W3CDTF">2025-02-24T07:25:39Z</dcterms:modified>
</cp:coreProperties>
</file>